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xfrm>
            <a:off x="4851796" y="3286125"/>
            <a:ext cx="14716126" cy="2678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>
              <a:defRPr sz="128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4833937" y="6250781"/>
            <a:ext cx="14716126" cy="5661423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>
              <a:buSzTx/>
              <a:buNone/>
              <a:defRPr sz="6600">
                <a:solidFill>
                  <a:srgbClr val="809CB0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  <a:lvl2pPr marL="0" indent="0" algn="ctr">
              <a:buSzTx/>
              <a:buNone/>
              <a:defRPr i="1" sz="5000">
                <a:solidFill>
                  <a:srgbClr val="809CB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3pPr>
            <a:lvl4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4pPr>
            <a:lvl5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Final  ·  Cartwright  ·  July 29"/>
          <p:cNvSpPr/>
          <p:nvPr/>
        </p:nvSpPr>
        <p:spPr>
          <a:xfrm>
            <a:off x="10525874" y="13237527"/>
            <a:ext cx="333225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Final  ·  Cartwright  ·  July 29</a:t>
            </a:r>
          </a:p>
        </p:txBody>
      </p:sp>
      <p:sp>
        <p:nvSpPr>
          <p:cNvPr id="19" name="OSG User School 2022"/>
          <p:cNvSpPr/>
          <p:nvPr/>
        </p:nvSpPr>
        <p:spPr>
          <a:xfrm>
            <a:off x="199229" y="13237527"/>
            <a:ext cx="2675383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User School 2022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Title Text"/>
          <p:cNvSpPr txBox="1"/>
          <p:nvPr>
            <p:ph type="title"/>
          </p:nvPr>
        </p:nvSpPr>
        <p:spPr>
          <a:xfrm>
            <a:off x="3657600" y="419100"/>
            <a:ext cx="20370800" cy="12501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a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/>
          <p:nvPr>
            <p:ph type="title"/>
          </p:nvPr>
        </p:nvSpPr>
        <p:spPr>
          <a:xfrm>
            <a:off x="2438400" y="5994400"/>
            <a:ext cx="19507200" cy="1727200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xfrm>
            <a:off x="2438400" y="5994400"/>
            <a:ext cx="19507200" cy="1727200"/>
          </a:xfrm>
          <a:prstGeom prst="rect">
            <a:avLst/>
          </a:prstGeom>
        </p:spPr>
        <p:txBody>
          <a:bodyPr/>
          <a:lstStyle>
            <a:lvl1pPr>
              <a:defRPr b="0" i="1" sz="10800"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idx="1"/>
          </p:nvPr>
        </p:nvSpPr>
        <p:spPr>
          <a:xfrm>
            <a:off x="2438400" y="2718593"/>
            <a:ext cx="19507200" cy="9652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60"/>
                </a:solidFill>
              </a:defRPr>
            </a:lvl1pPr>
            <a:lvl2pPr>
              <a:defRPr>
                <a:solidFill>
                  <a:srgbClr val="003960"/>
                </a:solidFill>
              </a:defRPr>
            </a:lvl2pPr>
            <a:lvl3pPr>
              <a:defRPr>
                <a:solidFill>
                  <a:srgbClr val="003960"/>
                </a:solidFill>
              </a:defRPr>
            </a:lvl3pPr>
            <a:lvl4pPr>
              <a:defRPr>
                <a:solidFill>
                  <a:srgbClr val="003960"/>
                </a:solidFill>
              </a:defRPr>
            </a:lvl4pPr>
            <a:lvl5pPr>
              <a:defRPr>
                <a:solidFill>
                  <a:srgbClr val="00396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396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64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23736299" y="13237527"/>
            <a:ext cx="312218" cy="2870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OSG Logo - Transparent Background.pdf" descr="OSG Logo - Transparent Backgroun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187" y="357187"/>
            <a:ext cx="1791794" cy="910829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Line"/>
          <p:cNvSpPr/>
          <p:nvPr/>
        </p:nvSpPr>
        <p:spPr>
          <a:xfrm flipV="1">
            <a:off x="3405187" y="1518046"/>
            <a:ext cx="17573626" cy="1"/>
          </a:xfrm>
          <a:prstGeom prst="line">
            <a:avLst/>
          </a:prstGeom>
          <a:ln w="25400">
            <a:solidFill>
              <a:srgbClr val="FF7C00"/>
            </a:solidFill>
            <a:miter lim="400000"/>
            <a:headEnd type="triangle" len="sm"/>
            <a:tailEnd type="triangle" len="sm"/>
          </a:ln>
        </p:spPr>
        <p:txBody>
          <a:bodyPr lIns="0" tIns="0" rIns="0" bIns="0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5" name="OSG User School 2019"/>
          <p:cNvSpPr txBox="1"/>
          <p:nvPr/>
        </p:nvSpPr>
        <p:spPr>
          <a:xfrm>
            <a:off x="3405187" y="13180218"/>
            <a:ext cx="2322395" cy="26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OSG User School 2019</a:t>
            </a:r>
          </a:p>
        </p:txBody>
      </p:sp>
      <p:sp>
        <p:nvSpPr>
          <p:cNvPr id="76" name="Cartwright – What's Next"/>
          <p:cNvSpPr txBox="1"/>
          <p:nvPr/>
        </p:nvSpPr>
        <p:spPr>
          <a:xfrm>
            <a:off x="10890373" y="13180218"/>
            <a:ext cx="2603930" cy="26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Cartwright – What's Next</a:t>
            </a:r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5548312" y="357187"/>
            <a:ext cx="15430501" cy="12501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7000"/>
              </a:lnSpc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78" name="Body Level One…"/>
          <p:cNvSpPr txBox="1"/>
          <p:nvPr>
            <p:ph type="body" idx="1"/>
          </p:nvPr>
        </p:nvSpPr>
        <p:spPr>
          <a:xfrm>
            <a:off x="4333875" y="2321718"/>
            <a:ext cx="15716250" cy="9822657"/>
          </a:xfrm>
          <a:prstGeom prst="rect">
            <a:avLst/>
          </a:prstGeom>
        </p:spPr>
        <p:txBody>
          <a:bodyPr>
            <a:noAutofit/>
          </a:bodyPr>
          <a:lstStyle>
            <a:lvl1pPr marL="701523" indent="-701523">
              <a:lnSpc>
                <a:spcPts val="6700"/>
              </a:lnSpc>
              <a:spcBef>
                <a:spcPts val="3300"/>
              </a:spcBef>
              <a:buSzPct val="150000"/>
              <a:defRPr sz="5800"/>
            </a:lvl1pPr>
            <a:lvl2pPr marL="1209523" indent="-701523">
              <a:lnSpc>
                <a:spcPts val="6700"/>
              </a:lnSpc>
              <a:spcBef>
                <a:spcPts val="3300"/>
              </a:spcBef>
              <a:buChar char="‣"/>
              <a:defRPr sz="5800"/>
            </a:lvl2pPr>
            <a:lvl3pPr marL="1717523" indent="-701523">
              <a:lnSpc>
                <a:spcPts val="6700"/>
              </a:lnSpc>
              <a:spcBef>
                <a:spcPts val="3300"/>
              </a:spcBef>
              <a:buSzPct val="100000"/>
              <a:buChar char="–"/>
              <a:defRPr sz="5800"/>
            </a:lvl3pPr>
            <a:lvl4pPr marL="2440214" indent="-789214">
              <a:lnSpc>
                <a:spcPts val="6700"/>
              </a:lnSpc>
              <a:spcBef>
                <a:spcPts val="3300"/>
              </a:spcBef>
              <a:buSzPct val="171000"/>
              <a:buChar char="•"/>
              <a:defRPr sz="5800"/>
            </a:lvl4pPr>
            <a:lvl5pPr marL="2884714" indent="-789214">
              <a:lnSpc>
                <a:spcPts val="6700"/>
              </a:lnSpc>
              <a:spcBef>
                <a:spcPts val="3300"/>
              </a:spcBef>
              <a:buSzPct val="171000"/>
              <a:defRPr sz="5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xfrm>
            <a:off x="20738069" y="13180218"/>
            <a:ext cx="247244" cy="257176"/>
          </a:xfrm>
          <a:prstGeom prst="rect">
            <a:avLst/>
          </a:prstGeom>
        </p:spPr>
        <p:txBody>
          <a:bodyPr anchor="t"/>
          <a:lstStyle>
            <a:lvl1pPr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OSG Logo - Transparent Background.pdf" descr="OSG Logo - Transparent Background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187" y="357187"/>
            <a:ext cx="1791794" cy="91082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Line"/>
          <p:cNvSpPr/>
          <p:nvPr/>
        </p:nvSpPr>
        <p:spPr>
          <a:xfrm flipV="1">
            <a:off x="3405187" y="1518046"/>
            <a:ext cx="17573626" cy="1"/>
          </a:xfrm>
          <a:prstGeom prst="line">
            <a:avLst/>
          </a:prstGeom>
          <a:ln w="25400">
            <a:solidFill>
              <a:srgbClr val="FF7C00"/>
            </a:solidFill>
            <a:miter lim="400000"/>
            <a:headEnd type="triangle" len="sm"/>
            <a:tailEnd type="triangle" len="sm"/>
          </a:ln>
        </p:spPr>
        <p:txBody>
          <a:bodyPr lIns="0" tIns="0" rIns="0" bIns="0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8" name="OSG User School 2018"/>
          <p:cNvSpPr txBox="1"/>
          <p:nvPr/>
        </p:nvSpPr>
        <p:spPr>
          <a:xfrm>
            <a:off x="3405187" y="13180218"/>
            <a:ext cx="2322395" cy="26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OSG User School 2018</a:t>
            </a:r>
          </a:p>
        </p:txBody>
      </p:sp>
      <p:sp>
        <p:nvSpPr>
          <p:cNvPr id="89" name="Cartwright – What's Next"/>
          <p:cNvSpPr txBox="1"/>
          <p:nvPr/>
        </p:nvSpPr>
        <p:spPr>
          <a:xfrm>
            <a:off x="10890373" y="13180218"/>
            <a:ext cx="2603930" cy="267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Cartwright – What's Next</a:t>
            </a:r>
          </a:p>
        </p:txBody>
      </p:sp>
      <p:sp>
        <p:nvSpPr>
          <p:cNvPr id="90" name="Title Text"/>
          <p:cNvSpPr txBox="1"/>
          <p:nvPr>
            <p:ph type="title"/>
          </p:nvPr>
        </p:nvSpPr>
        <p:spPr>
          <a:xfrm>
            <a:off x="5548312" y="357187"/>
            <a:ext cx="15430501" cy="125015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ts val="7000"/>
              </a:lnSpc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91" name="Body Level One…"/>
          <p:cNvSpPr txBox="1"/>
          <p:nvPr>
            <p:ph type="body" idx="1"/>
          </p:nvPr>
        </p:nvSpPr>
        <p:spPr>
          <a:xfrm>
            <a:off x="4333875" y="2321718"/>
            <a:ext cx="15716250" cy="9822657"/>
          </a:xfrm>
          <a:prstGeom prst="rect">
            <a:avLst/>
          </a:prstGeom>
        </p:spPr>
        <p:txBody>
          <a:bodyPr>
            <a:noAutofit/>
          </a:bodyPr>
          <a:lstStyle>
            <a:lvl1pPr marL="701523" indent="-701523">
              <a:lnSpc>
                <a:spcPts val="6700"/>
              </a:lnSpc>
              <a:spcBef>
                <a:spcPts val="3300"/>
              </a:spcBef>
              <a:buSzPct val="150000"/>
              <a:defRPr sz="5800"/>
            </a:lvl1pPr>
            <a:lvl2pPr marL="1209523" indent="-701523">
              <a:lnSpc>
                <a:spcPts val="6700"/>
              </a:lnSpc>
              <a:spcBef>
                <a:spcPts val="3300"/>
              </a:spcBef>
              <a:buChar char="‣"/>
              <a:defRPr sz="5800"/>
            </a:lvl2pPr>
            <a:lvl3pPr marL="1717523" indent="-701523">
              <a:lnSpc>
                <a:spcPts val="6700"/>
              </a:lnSpc>
              <a:spcBef>
                <a:spcPts val="3300"/>
              </a:spcBef>
              <a:buSzPct val="100000"/>
              <a:buChar char="–"/>
              <a:defRPr sz="5800"/>
            </a:lvl3pPr>
            <a:lvl4pPr marL="2440214" indent="-789214">
              <a:lnSpc>
                <a:spcPts val="6700"/>
              </a:lnSpc>
              <a:spcBef>
                <a:spcPts val="3300"/>
              </a:spcBef>
              <a:buSzPct val="171000"/>
              <a:buChar char="•"/>
              <a:defRPr sz="5800"/>
            </a:lvl4pPr>
            <a:lvl5pPr marL="2884714" indent="-789214">
              <a:lnSpc>
                <a:spcPts val="6700"/>
              </a:lnSpc>
              <a:spcBef>
                <a:spcPts val="3300"/>
              </a:spcBef>
              <a:buSzPct val="171000"/>
              <a:defRPr sz="5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20738069" y="13180218"/>
            <a:ext cx="247244" cy="257176"/>
          </a:xfrm>
          <a:prstGeom prst="rect">
            <a:avLst/>
          </a:prstGeom>
        </p:spPr>
        <p:txBody>
          <a:bodyPr anchor="t"/>
          <a:lstStyle>
            <a:lvl1pPr>
              <a:lnSpc>
                <a:spcPts val="1900"/>
              </a:lnSpc>
              <a:defRPr sz="1800">
                <a:solidFill>
                  <a:srgbClr val="676767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438400" y="2718593"/>
            <a:ext cx="19507200" cy="9644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1524000" indent="-762000">
              <a:defRPr sz="6500"/>
            </a:lvl2pPr>
            <a:lvl3pPr marL="2211294" indent="-687294">
              <a:defRPr sz="4600"/>
            </a:lvl3pPr>
            <a:lvl4pPr marL="2235200" indent="-711200">
              <a:buSzPct val="100000"/>
              <a:buChar char="–"/>
              <a:defRPr sz="4200"/>
            </a:lvl4pPr>
            <a:lvl5pPr marL="2743200" indent="-711200"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7600" y="416321"/>
            <a:ext cx="20374124" cy="125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736299" y="13233400"/>
            <a:ext cx="312218" cy="2870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inal  ·  Cartwright  ·  July 29"/>
          <p:cNvSpPr/>
          <p:nvPr/>
        </p:nvSpPr>
        <p:spPr>
          <a:xfrm>
            <a:off x="10525874" y="13237527"/>
            <a:ext cx="333225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Final  ·  Cartwright  ·  July 29</a:t>
            </a:r>
          </a:p>
        </p:txBody>
      </p:sp>
      <p:sp>
        <p:nvSpPr>
          <p:cNvPr id="8" name="OSG User School 2022"/>
          <p:cNvSpPr/>
          <p:nvPr/>
        </p:nvSpPr>
        <p:spPr>
          <a:xfrm>
            <a:off x="199229" y="13237527"/>
            <a:ext cx="2675383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User School 2022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 xmlns:p14="http://schemas.microsoft.com/office/powerpoint/2010/main" spd="med" advClick="1"/>
  <p:txStyles>
    <p:titleStyle>
      <a:lvl1pPr marL="0" marR="0" indent="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1pPr>
      <a:lvl2pPr marL="0" marR="0" indent="457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2pPr>
      <a:lvl3pPr marL="0" marR="0" indent="9144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3pPr>
      <a:lvl4pPr marL="0" marR="0" indent="13716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4pPr>
      <a:lvl5pPr marL="0" marR="0" indent="18288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5pPr>
      <a:lvl6pPr marL="0" marR="0" indent="22860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6pPr>
      <a:lvl7pPr marL="0" marR="0" indent="2743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7pPr>
      <a:lvl8pPr marL="0" marR="0" indent="32004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8pPr>
      <a:lvl9pPr marL="0" marR="0" indent="36576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9pPr>
    </p:titleStyle>
    <p:bodyStyle>
      <a:lvl1pPr marL="762000" marR="0" indent="-7620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1pPr>
      <a:lvl2pPr marL="1606061" marR="0" indent="-844061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2pPr>
      <a:lvl3pPr marL="2091764" marR="0" indent="-1075764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3pPr>
      <a:lvl4pPr marL="2743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4pPr>
      <a:lvl5pPr marL="3251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5pPr>
      <a:lvl6pPr marL="3759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6pPr>
      <a:lvl7pPr marL="4267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7pPr>
      <a:lvl8pPr marL="4775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8pPr>
      <a:lvl9pPr marL="5283200" marR="0" indent="-1219200" algn="l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11993"/>
          </a:solidFill>
          <a:uFillTx/>
          <a:latin typeface="+mn-lt"/>
          <a:ea typeface="+mn-ea"/>
          <a:cs typeface="+mn-cs"/>
          <a:sym typeface="Myriad Pro"/>
        </a:defRPr>
      </a:lvl9pPr>
    </p:bodyStyle>
    <p:otherStyle>
      <a:lvl1pPr marL="0" marR="0" indent="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1pPr>
      <a:lvl2pPr marL="0" marR="0" indent="457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2pPr>
      <a:lvl3pPr marL="0" marR="0" indent="914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3pPr>
      <a:lvl4pPr marL="0" marR="0" indent="1371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4pPr>
      <a:lvl5pPr marL="0" marR="0" indent="1828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5pPr>
      <a:lvl6pPr marL="0" marR="0" indent="22860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6pPr>
      <a:lvl7pPr marL="0" marR="0" indent="2743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7pPr>
      <a:lvl8pPr marL="0" marR="0" indent="3200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8pPr>
      <a:lvl9pPr marL="0" marR="0" indent="3657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th-cc.io/facility/index.html" TargetMode="External"/><Relationship Id="rId3" Type="http://schemas.openxmlformats.org/officeDocument/2006/relationships/image" Target="../media/image13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sg-htc.org/user-school-2022/logistics/projects/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user-support@opensciencegrid.org" TargetMode="External"/><Relationship Id="rId3" Type="http://schemas.openxmlformats.org/officeDocument/2006/relationships/hyperlink" Target="mailto:user-school@opensciencegrid.org" TargetMode="External"/><Relationship Id="rId4" Type="http://schemas.openxmlformats.org/officeDocument/2006/relationships/hyperlink" Target="mailto:cat@cs.wisc.edu" TargetMode="External"/><Relationship Id="rId5" Type="http://schemas.openxmlformats.org/officeDocument/2006/relationships/hyperlink" Target="mailto:ckoch5@wisc.edu" TargetMode="Externa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sg-htc.org/user-school-2022/logistics/travel-advice/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osg-htc.org/user-school-2022/logistics/reimbursements/" TargetMode="Externa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he End and the Beginning"/>
          <p:cNvSpPr txBox="1"/>
          <p:nvPr>
            <p:ph type="ctrTitle"/>
          </p:nvPr>
        </p:nvSpPr>
        <p:spPr>
          <a:xfrm>
            <a:off x="754591" y="3286125"/>
            <a:ext cx="22874818" cy="2678907"/>
          </a:xfrm>
          <a:prstGeom prst="rect">
            <a:avLst/>
          </a:prstGeom>
        </p:spPr>
        <p:txBody>
          <a:bodyPr/>
          <a:lstStyle/>
          <a:p>
            <a:pPr/>
            <a:r>
              <a:t>The End and the Beginning</a:t>
            </a:r>
          </a:p>
        </p:txBody>
      </p:sp>
      <p:sp>
        <p:nvSpPr>
          <p:cNvPr id="102" name="Tim Cartwright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 Cartwright</a:t>
            </a:r>
          </a:p>
          <a:p>
            <a:pPr lvl="1"/>
            <a:r>
              <a:t>OSG Deputy Executive Director and OSG User School Director</a:t>
            </a:r>
          </a:p>
          <a:p>
            <a:pPr lvl="1"/>
            <a:r>
              <a:t>University of Wisconsin–Madison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Unity: Parts of system try to reach common go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Unity:</a:t>
            </a:r>
            <a:r>
              <a:t> Parts of system try to reach common goal</a:t>
            </a:r>
          </a:p>
          <a:p>
            <a:pPr lvl="1">
              <a:defRPr sz="6300"/>
            </a:pPr>
            <a:r>
              <a:t>Goal determines rules that control independent parts</a:t>
            </a:r>
          </a:p>
          <a:p>
            <a:pPr lvl="1">
              <a:defRPr sz="6300"/>
            </a:pPr>
            <a:r>
              <a:t>E.g., OSPool resources should always be running jobs</a:t>
            </a:r>
          </a:p>
          <a:p>
            <a:pPr>
              <a:spcBef>
                <a:spcPts val="7000"/>
              </a:spcBef>
              <a:defRPr sz="7000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Autonomy:</a:t>
            </a:r>
            <a:r>
              <a:t> Parts are autonomous but cooperate</a:t>
            </a:r>
          </a:p>
          <a:p>
            <a:pPr lvl="1">
              <a:defRPr sz="6300"/>
            </a:pPr>
            <a:r>
              <a:t>One part can refuse a request from other part</a:t>
            </a:r>
          </a:p>
          <a:p>
            <a:pPr lvl="1">
              <a:defRPr sz="6300"/>
            </a:pPr>
            <a:r>
              <a:t>E.g., a resource provider (site) can turn away pilots</a:t>
            </a:r>
          </a:p>
          <a:p>
            <a:pPr>
              <a:spcBef>
                <a:spcPts val="7000"/>
              </a:spcBef>
              <a:defRPr b="1" sz="7000"/>
            </a:pPr>
            <a:r>
              <a:t>There are always trade-offs</a:t>
            </a:r>
          </a:p>
        </p:txBody>
      </p:sp>
      <p:sp>
        <p:nvSpPr>
          <p:cNvPr id="140" name="Two Principles of Distributed Comp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Two Principles of Distributed Computing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n 1985, HTCondor added the idea of resource ownership as a key extension to prior work in distributed computing…"/>
          <p:cNvSpPr txBox="1"/>
          <p:nvPr>
            <p:ph type="body" sz="half" idx="1"/>
          </p:nvPr>
        </p:nvSpPr>
        <p:spPr>
          <a:xfrm>
            <a:off x="2438400" y="2718593"/>
            <a:ext cx="11840982" cy="9644064"/>
          </a:xfrm>
          <a:prstGeom prst="rect">
            <a:avLst/>
          </a:prstGeom>
        </p:spPr>
        <p:txBody>
          <a:bodyPr/>
          <a:lstStyle/>
          <a:p>
            <a:pPr marL="754380" indent="-754380" defTabSz="813315">
              <a:defRPr sz="7128"/>
            </a:pPr>
            <a:r>
              <a:t>In 1985, HTCondor added the idea of </a:t>
            </a:r>
            <a:r>
              <a:rPr i="1">
                <a:latin typeface="Myriad Pro Semibold"/>
                <a:ea typeface="Myriad Pro Semibold"/>
                <a:cs typeface="Myriad Pro Semibold"/>
                <a:sym typeface="Myriad Pro Semibold"/>
              </a:rPr>
              <a:t>resource ownership</a:t>
            </a:r>
            <a:r>
              <a:t> as a key extension to prior work in distributed computing</a:t>
            </a:r>
          </a:p>
          <a:p>
            <a:pPr marL="754380" indent="-754380" defTabSz="813315">
              <a:spcBef>
                <a:spcPts val="7100"/>
              </a:spcBef>
              <a:defRPr sz="7128"/>
            </a:pPr>
            <a:r>
              <a:t>Resources have owners, and those owners must have the ability to decide how their resources are used… or else!</a:t>
            </a:r>
          </a:p>
        </p:txBody>
      </p:sp>
      <p:sp>
        <p:nvSpPr>
          <p:cNvPr id="144" name="Autonomy =&gt; Ownersh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Autonomy =&gt; Ownership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6" name="person-data-center-cropped.jpeg" descr="person-data-center-cropp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60600" y="2721905"/>
            <a:ext cx="6985000" cy="8572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ould I share my resources and, if so, with whom and when?"/>
          <p:cNvSpPr txBox="1"/>
          <p:nvPr>
            <p:ph type="body" sz="quarter" idx="1"/>
          </p:nvPr>
        </p:nvSpPr>
        <p:spPr>
          <a:xfrm>
            <a:off x="2438400" y="2718593"/>
            <a:ext cx="13345391" cy="3236881"/>
          </a:xfrm>
          <a:prstGeom prst="rect">
            <a:avLst/>
          </a:prstGeom>
        </p:spPr>
        <p:txBody>
          <a:bodyPr/>
          <a:lstStyle/>
          <a:p>
            <a:pPr/>
            <a:r>
              <a:t>Should I share my resources and, if so, with whom and when?</a:t>
            </a:r>
          </a:p>
        </p:txBody>
      </p:sp>
      <p:sp>
        <p:nvSpPr>
          <p:cNvPr id="149" name="HTC Is Shar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HTC Is Sharing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mine-yours-ours-edited.jpeg" descr="mine-yours-ours-edit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24645" y="2718593"/>
            <a:ext cx="6247046" cy="4198835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“HTC is about sharing across many jobs, many users, many servers, many sites, and (potentially) long-running workflows.”…"/>
          <p:cNvSpPr txBox="1"/>
          <p:nvPr/>
        </p:nvSpPr>
        <p:spPr>
          <a:xfrm>
            <a:off x="2438400" y="7595663"/>
            <a:ext cx="16981617" cy="5041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762000" indent="-762000" algn="l">
              <a:buSzPct val="100000"/>
              <a:buChar char="•"/>
              <a:defRPr sz="7200">
                <a:solidFill>
                  <a:srgbClr val="011993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“HTC is about sharing across many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jobs</a:t>
            </a:r>
            <a:r>
              <a:t>, many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users</a:t>
            </a:r>
            <a:r>
              <a:t>, many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servers</a:t>
            </a:r>
            <a:r>
              <a:t>, many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sites</a:t>
            </a:r>
            <a:r>
              <a:t>, and (potentially) long-running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workflows</a:t>
            </a:r>
            <a:r>
              <a:t>.”</a:t>
            </a:r>
          </a:p>
          <a:p>
            <a:pPr marL="1524000" indent="-762000" algn="l">
              <a:spcBef>
                <a:spcPts val="3200"/>
              </a:spcBef>
              <a:buSzPct val="100000"/>
              <a:buChar char="–"/>
              <a:defRPr sz="7200">
                <a:solidFill>
                  <a:srgbClr val="011993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Miron Livny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“Now you have a community of customers who are motivated to share and act as consumers, providers, or both.”…"/>
          <p:cNvSpPr txBox="1"/>
          <p:nvPr>
            <p:ph type="body" sz="half" idx="1"/>
          </p:nvPr>
        </p:nvSpPr>
        <p:spPr>
          <a:xfrm>
            <a:off x="4156051" y="3407164"/>
            <a:ext cx="17727508" cy="690167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86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“Now you have</a:t>
            </a:r>
            <a:br/>
            <a:r>
              <a:t>a community of customers</a:t>
            </a:r>
            <a:br/>
            <a:r>
              <a:t>who are motivated to share and</a:t>
            </a:r>
            <a:br/>
            <a:r>
              <a:t>act as consumers, providers, or both.”</a:t>
            </a:r>
          </a:p>
          <a:p>
            <a:pPr marL="0" indent="0" algn="ctr">
              <a:spcBef>
                <a:spcPts val="3600"/>
              </a:spcBef>
              <a:buSzTx/>
              <a:buNone/>
              <a:defRPr i="1" sz="8600"/>
            </a:pPr>
            <a:r>
              <a:t>– Miron Livny</a:t>
            </a:r>
          </a:p>
        </p:txBody>
      </p:sp>
      <p:sp>
        <p:nvSpPr>
          <p:cNvPr id="155" name="Sharing Leads to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Sharing Leads to Community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#2: 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#2: Automation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HTC requires automation, as it is a 24-7-365 activity that scales well beyond human interac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58420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HTC requires </a:t>
            </a:r>
            <a:r>
              <a:rPr>
                <a:solidFill>
                  <a:srgbClr val="FF6600"/>
                </a:solidFill>
              </a:rPr>
              <a:t>automation</a:t>
            </a:r>
            <a:r>
              <a:t>,</a:t>
            </a:r>
            <a:br/>
            <a:r>
              <a:t>as it is a 24-7-365 activity that</a:t>
            </a:r>
            <a:br/>
            <a:r>
              <a:t>scales well beyond human interaction</a:t>
            </a:r>
          </a:p>
          <a:p>
            <a:pPr marL="0" indent="0" algn="ctr" defTabSz="584200">
              <a:spcBef>
                <a:spcPts val="7200"/>
              </a:spcBef>
              <a:buSzTx/>
              <a:buNone/>
              <a:defRPr sz="86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FLOPY </a:t>
            </a:r>
            <a:r>
              <a:rPr>
                <a:solidFill>
                  <a:srgbClr val="FF6600"/>
                </a:solidFill>
                <a:latin typeface="Myriad Pro Black"/>
                <a:ea typeface="Myriad Pro Black"/>
                <a:cs typeface="Myriad Pro Black"/>
                <a:sym typeface="Myriad Pro Black"/>
              </a:rPr>
              <a:t>≠</a:t>
            </a:r>
            <a:r>
              <a:t> FLOPS × (60×60×24×365)</a:t>
            </a:r>
          </a:p>
          <a:p>
            <a:pPr marL="0" indent="0" algn="ctr" defTabSz="584200">
              <a:spcBef>
                <a:spcPts val="3600"/>
              </a:spcBef>
              <a:buSzTx/>
              <a:buNone/>
              <a:defRPr sz="86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1 job × 100 KHrs </a:t>
            </a:r>
            <a:r>
              <a:rPr>
                <a:solidFill>
                  <a:srgbClr val="FF6600"/>
                </a:solidFill>
                <a:latin typeface="Myriad Pro Black"/>
                <a:ea typeface="Myriad Pro Black"/>
                <a:cs typeface="Myriad Pro Black"/>
                <a:sym typeface="Myriad Pro Black"/>
              </a:rPr>
              <a:t>≠</a:t>
            </a:r>
            <a:r>
              <a:t> 100K jobs × 1 Hr</a:t>
            </a:r>
          </a:p>
        </p:txBody>
      </p:sp>
      <p:sp>
        <p:nvSpPr>
          <p:cNvPr id="162" name="HTC Needs 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HTC Needs Automation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Automation I: Get Resources &amp; Run Jo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 I: Get Resources &amp; Run Jobs</a:t>
            </a:r>
          </a:p>
        </p:txBody>
      </p:sp>
      <p:grpSp>
        <p:nvGrpSpPr>
          <p:cNvPr id="223" name="Group"/>
          <p:cNvGrpSpPr/>
          <p:nvPr/>
        </p:nvGrpSpPr>
        <p:grpSpPr>
          <a:xfrm>
            <a:off x="4413251" y="2717800"/>
            <a:ext cx="15557498" cy="9639300"/>
            <a:chOff x="0" y="0"/>
            <a:chExt cx="15557496" cy="9639300"/>
          </a:xfrm>
        </p:grpSpPr>
        <p:sp>
          <p:nvSpPr>
            <p:cNvPr id="167" name="Central Manager"/>
            <p:cNvSpPr/>
            <p:nvPr/>
          </p:nvSpPr>
          <p:spPr>
            <a:xfrm>
              <a:off x="1784677" y="0"/>
              <a:ext cx="13605471" cy="2292681"/>
            </a:xfrm>
            <a:prstGeom prst="roundRect">
              <a:avLst>
                <a:gd name="adj" fmla="val 10949"/>
              </a:avLst>
            </a:prstGeom>
            <a:solidFill>
              <a:srgbClr val="FFF1E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7000" tIns="127000" rIns="127000" bIns="127000" numCol="1" anchor="t">
              <a:noAutofit/>
            </a:bodyPr>
            <a:lstStyle>
              <a:lvl1pPr defTabSz="584200">
                <a:defRPr b="1" i="1" sz="4000">
                  <a:latin typeface="+mn-lt"/>
                  <a:ea typeface="+mn-ea"/>
                  <a:cs typeface="+mn-cs"/>
                  <a:sym typeface="Myriad Pro"/>
                </a:defRPr>
              </a:lvl1pPr>
            </a:lstStyle>
            <a:p>
              <a:pPr/>
              <a:r>
                <a:t>Central Manager</a:t>
              </a:r>
            </a:p>
          </p:txBody>
        </p:sp>
        <p:sp>
          <p:nvSpPr>
            <p:cNvPr id="168" name="collector"/>
            <p:cNvSpPr/>
            <p:nvPr/>
          </p:nvSpPr>
          <p:spPr>
            <a:xfrm>
              <a:off x="9733752" y="1004093"/>
              <a:ext cx="3598003" cy="987360"/>
            </a:xfrm>
            <a:prstGeom prst="roundRect">
              <a:avLst>
                <a:gd name="adj" fmla="val 25424"/>
              </a:avLst>
            </a:prstGeom>
            <a:solidFill>
              <a:srgbClr val="FDB9B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584200">
                <a:defRPr sz="4000"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lvl1pPr>
            </a:lstStyle>
            <a:p>
              <a:pPr/>
              <a:r>
                <a:t>collector</a:t>
              </a:r>
            </a:p>
          </p:txBody>
        </p:sp>
        <p:sp>
          <p:nvSpPr>
            <p:cNvPr id="169" name="negotiator"/>
            <p:cNvSpPr/>
            <p:nvPr/>
          </p:nvSpPr>
          <p:spPr>
            <a:xfrm>
              <a:off x="3207143" y="1004093"/>
              <a:ext cx="4384544" cy="987360"/>
            </a:xfrm>
            <a:prstGeom prst="roundRect">
              <a:avLst>
                <a:gd name="adj" fmla="val 25424"/>
              </a:avLst>
            </a:prstGeom>
            <a:solidFill>
              <a:srgbClr val="FDB9B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584200">
                <a:defRPr sz="4000"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lvl1pPr>
            </a:lstStyle>
            <a:p>
              <a:pPr/>
              <a:r>
                <a:t>negotiator</a:t>
              </a:r>
            </a:p>
          </p:txBody>
        </p:sp>
        <p:sp>
          <p:nvSpPr>
            <p:cNvPr id="170" name="Submit Machine"/>
            <p:cNvSpPr/>
            <p:nvPr/>
          </p:nvSpPr>
          <p:spPr>
            <a:xfrm>
              <a:off x="2671627" y="3514328"/>
              <a:ext cx="5438842" cy="4568627"/>
            </a:xfrm>
            <a:prstGeom prst="roundRect">
              <a:avLst>
                <a:gd name="adj" fmla="val 5495"/>
              </a:avLst>
            </a:prstGeom>
            <a:solidFill>
              <a:srgbClr val="FFF1E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defTabSz="584200">
                <a:defRPr b="1" i="1" sz="4000">
                  <a:latin typeface="+mn-lt"/>
                  <a:ea typeface="+mn-ea"/>
                  <a:cs typeface="+mn-cs"/>
                  <a:sym typeface="Myriad Pro"/>
                </a:defRPr>
              </a:lvl1pPr>
            </a:lstStyle>
            <a:p>
              <a:pPr/>
              <a:r>
                <a:t>Submit Machine</a:t>
              </a:r>
            </a:p>
          </p:txBody>
        </p:sp>
        <p:sp>
          <p:nvSpPr>
            <p:cNvPr id="171" name="schedd"/>
            <p:cNvSpPr/>
            <p:nvPr/>
          </p:nvSpPr>
          <p:spPr>
            <a:xfrm>
              <a:off x="4077358" y="3715146"/>
              <a:ext cx="2644114" cy="987360"/>
            </a:xfrm>
            <a:prstGeom prst="roundRect">
              <a:avLst>
                <a:gd name="adj" fmla="val 25424"/>
              </a:avLst>
            </a:prstGeom>
            <a:solidFill>
              <a:srgbClr val="FDB9B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584200">
                <a:defRPr sz="4000"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lvl1pPr>
            </a:lstStyle>
            <a:p>
              <a:pPr/>
              <a:r>
                <a:t>schedd</a:t>
              </a:r>
            </a:p>
          </p:txBody>
        </p:sp>
        <p:grpSp>
          <p:nvGrpSpPr>
            <p:cNvPr id="180" name="Group"/>
            <p:cNvGrpSpPr/>
            <p:nvPr/>
          </p:nvGrpSpPr>
          <p:grpSpPr>
            <a:xfrm>
              <a:off x="211597" y="5740069"/>
              <a:ext cx="1589816" cy="3229836"/>
              <a:chOff x="0" y="0"/>
              <a:chExt cx="1589815" cy="3229834"/>
            </a:xfrm>
          </p:grpSpPr>
          <p:sp>
            <p:nvSpPr>
              <p:cNvPr id="172" name="Oval"/>
              <p:cNvSpPr/>
              <p:nvPr/>
            </p:nvSpPr>
            <p:spPr>
              <a:xfrm>
                <a:off x="167348" y="0"/>
                <a:ext cx="602458" cy="786541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3" name="Oval"/>
              <p:cNvSpPr/>
              <p:nvPr/>
            </p:nvSpPr>
            <p:spPr>
              <a:xfrm>
                <a:off x="100409" y="920419"/>
                <a:ext cx="719601" cy="1137974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4" name="Oval"/>
              <p:cNvSpPr/>
              <p:nvPr/>
            </p:nvSpPr>
            <p:spPr>
              <a:xfrm>
                <a:off x="903684" y="1020828"/>
                <a:ext cx="602457" cy="351434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5" name="Oval"/>
              <p:cNvSpPr/>
              <p:nvPr/>
            </p:nvSpPr>
            <p:spPr>
              <a:xfrm>
                <a:off x="0" y="2677583"/>
                <a:ext cx="803275" cy="468578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6" name="Oval"/>
              <p:cNvSpPr/>
              <p:nvPr/>
            </p:nvSpPr>
            <p:spPr>
              <a:xfrm>
                <a:off x="987358" y="1137972"/>
                <a:ext cx="602458" cy="351434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7" name="Oval"/>
              <p:cNvSpPr/>
              <p:nvPr/>
            </p:nvSpPr>
            <p:spPr>
              <a:xfrm>
                <a:off x="117144" y="2761257"/>
                <a:ext cx="803276" cy="468578"/>
              </a:xfrm>
              <a:prstGeom prst="ellipse">
                <a:avLst/>
              </a:prstGeom>
              <a:solidFill>
                <a:srgbClr val="DBDDFF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000">
                    <a:solidFill>
                      <a:srgbClr val="FFFFFF"/>
                    </a:solidFill>
                    <a:effectLst>
                      <a:outerShdw sx="100000" sy="100000" kx="0" ky="0" algn="b" rotWithShape="0"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178" name="Line"/>
              <p:cNvSpPr/>
              <p:nvPr/>
            </p:nvSpPr>
            <p:spPr>
              <a:xfrm>
                <a:off x="515970" y="2047540"/>
                <a:ext cx="174901" cy="7597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553" h="21600" fill="norm" stroke="1" extrusionOk="0">
                    <a:moveTo>
                      <a:pt x="0" y="0"/>
                    </a:moveTo>
                    <a:cubicBezTo>
                      <a:pt x="21600" y="12715"/>
                      <a:pt x="10700" y="13496"/>
                      <a:pt x="1469" y="2160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200"/>
                </a:pPr>
              </a:p>
            </p:txBody>
          </p:sp>
          <p:sp>
            <p:nvSpPr>
              <p:cNvPr id="179" name="Line"/>
              <p:cNvSpPr/>
              <p:nvPr/>
            </p:nvSpPr>
            <p:spPr>
              <a:xfrm>
                <a:off x="464328" y="1212103"/>
                <a:ext cx="529830" cy="171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5124" fill="norm" stroke="1" extrusionOk="0">
                    <a:moveTo>
                      <a:pt x="21600" y="9672"/>
                    </a:moveTo>
                    <a:cubicBezTo>
                      <a:pt x="6962" y="21600"/>
                      <a:pt x="7197" y="11942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200"/>
                </a:pPr>
              </a:p>
            </p:txBody>
          </p:sp>
        </p:grpSp>
        <p:grpSp>
          <p:nvGrpSpPr>
            <p:cNvPr id="183" name="Group"/>
            <p:cNvGrpSpPr/>
            <p:nvPr/>
          </p:nvGrpSpPr>
          <p:grpSpPr>
            <a:xfrm>
              <a:off x="4613611" y="2041330"/>
              <a:ext cx="1857574" cy="1615186"/>
              <a:chOff x="0" y="0"/>
              <a:chExt cx="1857573" cy="1615185"/>
            </a:xfrm>
          </p:grpSpPr>
          <p:sp>
            <p:nvSpPr>
              <p:cNvPr id="181" name="Line"/>
              <p:cNvSpPr/>
              <p:nvPr/>
            </p:nvSpPr>
            <p:spPr>
              <a:xfrm flipV="1">
                <a:off x="212371" y="-1"/>
                <a:ext cx="1" cy="1615187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2" name="3. send jobs"/>
              <p:cNvSpPr/>
              <p:nvPr/>
            </p:nvSpPr>
            <p:spPr>
              <a:xfrm>
                <a:off x="0" y="469406"/>
                <a:ext cx="1857574" cy="768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70000"/>
                  </a:lnSpc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3. send jobs</a:t>
                </a:r>
              </a:p>
            </p:txBody>
          </p:sp>
        </p:grpSp>
        <p:grpSp>
          <p:nvGrpSpPr>
            <p:cNvPr id="186" name="Group"/>
            <p:cNvGrpSpPr/>
            <p:nvPr/>
          </p:nvGrpSpPr>
          <p:grpSpPr>
            <a:xfrm>
              <a:off x="2292680" y="2043829"/>
              <a:ext cx="2075128" cy="1654257"/>
              <a:chOff x="0" y="0"/>
              <a:chExt cx="2075127" cy="1654255"/>
            </a:xfrm>
          </p:grpSpPr>
          <p:sp>
            <p:nvSpPr>
              <p:cNvPr id="184" name="Line"/>
              <p:cNvSpPr/>
              <p:nvPr/>
            </p:nvSpPr>
            <p:spPr>
              <a:xfrm flipH="1">
                <a:off x="2071197" y="0"/>
                <a:ext cx="1" cy="1654256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5" name="2. request job details"/>
              <p:cNvSpPr/>
              <p:nvPr/>
            </p:nvSpPr>
            <p:spPr>
              <a:xfrm>
                <a:off x="0" y="450172"/>
                <a:ext cx="2075128" cy="768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70000"/>
                  </a:lnSpc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2. request job details</a:t>
                </a: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>
              <a:off x="-1" y="4633147"/>
              <a:ext cx="4050231" cy="1572362"/>
              <a:chOff x="0" y="0"/>
              <a:chExt cx="4050229" cy="1572360"/>
            </a:xfrm>
          </p:grpSpPr>
          <p:sp>
            <p:nvSpPr>
              <p:cNvPr id="187" name="Line"/>
              <p:cNvSpPr/>
              <p:nvPr/>
            </p:nvSpPr>
            <p:spPr>
              <a:xfrm flipV="1">
                <a:off x="1276420" y="0"/>
                <a:ext cx="2773810" cy="1572361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88" name="1. submit job"/>
              <p:cNvSpPr/>
              <p:nvPr/>
            </p:nvSpPr>
            <p:spPr>
              <a:xfrm>
                <a:off x="0" y="318707"/>
                <a:ext cx="2911872" cy="538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1. submit job</a:t>
                </a:r>
              </a:p>
            </p:txBody>
          </p:sp>
        </p:grpSp>
        <p:sp>
          <p:nvSpPr>
            <p:cNvPr id="190" name="Execute Machine"/>
            <p:cNvSpPr/>
            <p:nvPr/>
          </p:nvSpPr>
          <p:spPr>
            <a:xfrm>
              <a:off x="10118655" y="3514328"/>
              <a:ext cx="5438842" cy="6124972"/>
            </a:xfrm>
            <a:prstGeom prst="roundRect">
              <a:avLst>
                <a:gd name="adj" fmla="val 4615"/>
              </a:avLst>
            </a:prstGeom>
            <a:solidFill>
              <a:srgbClr val="FFF1E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>
              <a:lvl1pPr defTabSz="584200">
                <a:defRPr b="1" i="1" sz="4000">
                  <a:latin typeface="+mn-lt"/>
                  <a:ea typeface="+mn-ea"/>
                  <a:cs typeface="+mn-cs"/>
                  <a:sym typeface="Myriad Pro"/>
                </a:defRPr>
              </a:lvl1pPr>
            </a:lstStyle>
            <a:p>
              <a:pPr/>
              <a:r>
                <a:t>Execute Machine</a:t>
              </a:r>
            </a:p>
          </p:txBody>
        </p:sp>
        <p:sp>
          <p:nvSpPr>
            <p:cNvPr id="191" name="startd"/>
            <p:cNvSpPr/>
            <p:nvPr/>
          </p:nvSpPr>
          <p:spPr>
            <a:xfrm>
              <a:off x="11326039" y="3715146"/>
              <a:ext cx="3026495" cy="987360"/>
            </a:xfrm>
            <a:prstGeom prst="roundRect">
              <a:avLst>
                <a:gd name="adj" fmla="val 25424"/>
              </a:avLst>
            </a:prstGeom>
            <a:solidFill>
              <a:srgbClr val="FDB9B2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>
              <a:lvl1pPr defTabSz="584200">
                <a:defRPr sz="4000">
                  <a:latin typeface="Myriad Pro Semibold"/>
                  <a:ea typeface="Myriad Pro Semibold"/>
                  <a:cs typeface="Myriad Pro Semibold"/>
                  <a:sym typeface="Myriad Pro Semibold"/>
                </a:defRPr>
              </a:lvl1pPr>
            </a:lstStyle>
            <a:p>
              <a:pPr/>
              <a:r>
                <a:t>startd</a:t>
              </a:r>
            </a:p>
          </p:txBody>
        </p:sp>
        <p:grpSp>
          <p:nvGrpSpPr>
            <p:cNvPr id="194" name="Group"/>
            <p:cNvGrpSpPr/>
            <p:nvPr/>
          </p:nvGrpSpPr>
          <p:grpSpPr>
            <a:xfrm>
              <a:off x="6835347" y="3705106"/>
              <a:ext cx="4421291" cy="538864"/>
              <a:chOff x="0" y="0"/>
              <a:chExt cx="4421289" cy="538863"/>
            </a:xfrm>
          </p:grpSpPr>
          <p:sp>
            <p:nvSpPr>
              <p:cNvPr id="192" name="5. claim"/>
              <p:cNvSpPr/>
              <p:nvPr/>
            </p:nvSpPr>
            <p:spPr>
              <a:xfrm>
                <a:off x="1512621" y="0"/>
                <a:ext cx="1474814" cy="538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5. claim</a:t>
                </a:r>
              </a:p>
            </p:txBody>
          </p:sp>
          <p:sp>
            <p:nvSpPr>
              <p:cNvPr id="193" name="Line"/>
              <p:cNvSpPr/>
              <p:nvPr/>
            </p:nvSpPr>
            <p:spPr>
              <a:xfrm flipV="1">
                <a:off x="0" y="478840"/>
                <a:ext cx="4421290" cy="30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199" name="Group"/>
            <p:cNvGrpSpPr/>
            <p:nvPr/>
          </p:nvGrpSpPr>
          <p:grpSpPr>
            <a:xfrm>
              <a:off x="6754941" y="1499407"/>
              <a:ext cx="6154782" cy="2299415"/>
              <a:chOff x="0" y="0"/>
              <a:chExt cx="6154781" cy="2299413"/>
            </a:xfrm>
          </p:grpSpPr>
          <p:sp>
            <p:nvSpPr>
              <p:cNvPr id="195" name="Line"/>
              <p:cNvSpPr/>
              <p:nvPr/>
            </p:nvSpPr>
            <p:spPr>
              <a:xfrm>
                <a:off x="1004093" y="0"/>
                <a:ext cx="1860866" cy="1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  <a:headEnd type="stealth" w="med" len="med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196" name="send periodic updates"/>
              <p:cNvSpPr/>
              <p:nvPr/>
            </p:nvSpPr>
            <p:spPr>
              <a:xfrm>
                <a:off x="3235399" y="952756"/>
                <a:ext cx="2493501" cy="768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70000"/>
                  </a:lnSpc>
                  <a:defRPr sz="2400">
                    <a:solidFill>
                      <a:srgbClr val="0433FF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send periodic updates</a:t>
                </a:r>
              </a:p>
            </p:txBody>
          </p:sp>
          <p:sp>
            <p:nvSpPr>
              <p:cNvPr id="197" name="Line"/>
              <p:cNvSpPr/>
              <p:nvPr/>
            </p:nvSpPr>
            <p:spPr>
              <a:xfrm>
                <a:off x="0" y="552643"/>
                <a:ext cx="3251996" cy="1746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cubicBezTo>
                      <a:pt x="0" y="21600"/>
                      <a:pt x="11962" y="19362"/>
                      <a:pt x="16638" y="13038"/>
                    </a:cubicBezTo>
                    <a:cubicBezTo>
                      <a:pt x="20634" y="7632"/>
                      <a:pt x="21600" y="0"/>
                      <a:pt x="21600" y="0"/>
                    </a:cubicBezTo>
                  </a:path>
                </a:pathLst>
              </a:custGeom>
              <a:noFill/>
              <a:ln w="63500" cap="flat">
                <a:solidFill>
                  <a:srgbClr val="0433FF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584200">
                  <a:defRPr sz="4200"/>
                </a:pPr>
              </a:p>
            </p:txBody>
          </p:sp>
          <p:sp>
            <p:nvSpPr>
              <p:cNvPr id="198" name="Line"/>
              <p:cNvSpPr/>
              <p:nvPr/>
            </p:nvSpPr>
            <p:spPr>
              <a:xfrm flipV="1">
                <a:off x="6154781" y="526756"/>
                <a:ext cx="1" cy="1609915"/>
              </a:xfrm>
              <a:prstGeom prst="line">
                <a:avLst/>
              </a:prstGeom>
              <a:noFill/>
              <a:ln w="63500" cap="flat">
                <a:solidFill>
                  <a:srgbClr val="0433FF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07" name="Group"/>
            <p:cNvGrpSpPr/>
            <p:nvPr/>
          </p:nvGrpSpPr>
          <p:grpSpPr>
            <a:xfrm>
              <a:off x="3926743" y="4735975"/>
              <a:ext cx="10713116" cy="1874309"/>
              <a:chOff x="0" y="0"/>
              <a:chExt cx="10713114" cy="1874308"/>
            </a:xfrm>
          </p:grpSpPr>
          <p:sp>
            <p:nvSpPr>
              <p:cNvPr id="200" name="shadow"/>
              <p:cNvSpPr/>
              <p:nvPr/>
            </p:nvSpPr>
            <p:spPr>
              <a:xfrm>
                <a:off x="0" y="886949"/>
                <a:ext cx="3146161" cy="987360"/>
              </a:xfrm>
              <a:prstGeom prst="roundRect">
                <a:avLst>
                  <a:gd name="adj" fmla="val 25424"/>
                </a:avLst>
              </a:prstGeom>
              <a:solidFill>
                <a:srgbClr val="DBDD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defTabSz="584200">
                  <a:defRPr sz="4000"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shadow</a:t>
                </a:r>
              </a:p>
            </p:txBody>
          </p:sp>
          <p:sp>
            <p:nvSpPr>
              <p:cNvPr id="201" name="starter"/>
              <p:cNvSpPr/>
              <p:nvPr/>
            </p:nvSpPr>
            <p:spPr>
              <a:xfrm>
                <a:off x="7111970" y="886949"/>
                <a:ext cx="3601145" cy="987360"/>
              </a:xfrm>
              <a:prstGeom prst="roundRect">
                <a:avLst>
                  <a:gd name="adj" fmla="val 25424"/>
                </a:avLst>
              </a:prstGeom>
              <a:solidFill>
                <a:srgbClr val="DBDD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defTabSz="584200">
                  <a:defRPr sz="4000"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starter</a:t>
                </a:r>
              </a:p>
            </p:txBody>
          </p:sp>
          <p:grpSp>
            <p:nvGrpSpPr>
              <p:cNvPr id="206" name="Group"/>
              <p:cNvGrpSpPr/>
              <p:nvPr/>
            </p:nvGrpSpPr>
            <p:grpSpPr>
              <a:xfrm>
                <a:off x="1606549" y="0"/>
                <a:ext cx="8830001" cy="847445"/>
                <a:chOff x="0" y="0"/>
                <a:chExt cx="8829999" cy="847444"/>
              </a:xfrm>
            </p:grpSpPr>
            <p:sp>
              <p:nvSpPr>
                <p:cNvPr id="202" name="Line"/>
                <p:cNvSpPr/>
                <p:nvPr/>
              </p:nvSpPr>
              <p:spPr>
                <a:xfrm flipH="1">
                  <a:off x="-1" y="0"/>
                  <a:ext cx="2" cy="830710"/>
                </a:xfrm>
                <a:prstGeom prst="line">
                  <a:avLst/>
                </a:prstGeom>
                <a:noFill/>
                <a:ln w="63500" cap="flat">
                  <a:solidFill>
                    <a:srgbClr val="008F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03" name="6. start"/>
                <p:cNvSpPr/>
                <p:nvPr/>
              </p:nvSpPr>
              <p:spPr>
                <a:xfrm>
                  <a:off x="110182" y="65266"/>
                  <a:ext cx="1349503" cy="5388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400">
                      <a:solidFill>
                        <a:srgbClr val="008F00"/>
                      </a:solidFill>
                      <a:latin typeface="Myriad Pro Semibold"/>
                      <a:ea typeface="Myriad Pro Semibold"/>
                      <a:cs typeface="Myriad Pro Semibold"/>
                      <a:sym typeface="Myriad Pro Semibold"/>
                    </a:defRPr>
                  </a:lvl1pPr>
                </a:lstStyle>
                <a:p>
                  <a:pPr/>
                  <a:r>
                    <a:t>6. start</a:t>
                  </a:r>
                </a:p>
              </p:txBody>
            </p:sp>
            <p:sp>
              <p:nvSpPr>
                <p:cNvPr id="204" name="Line"/>
                <p:cNvSpPr/>
                <p:nvPr/>
              </p:nvSpPr>
              <p:spPr>
                <a:xfrm>
                  <a:off x="7380088" y="16734"/>
                  <a:ext cx="1" cy="830711"/>
                </a:xfrm>
                <a:prstGeom prst="line">
                  <a:avLst/>
                </a:prstGeom>
                <a:noFill/>
                <a:ln w="63500" cap="flat">
                  <a:solidFill>
                    <a:srgbClr val="008F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05" name="6. start"/>
                <p:cNvSpPr/>
                <p:nvPr/>
              </p:nvSpPr>
              <p:spPr>
                <a:xfrm>
                  <a:off x="7480497" y="48531"/>
                  <a:ext cx="1349503" cy="5388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400">
                      <a:solidFill>
                        <a:srgbClr val="008F00"/>
                      </a:solidFill>
                      <a:latin typeface="Myriad Pro Semibold"/>
                      <a:ea typeface="Myriad Pro Semibold"/>
                      <a:cs typeface="Myriad Pro Semibold"/>
                      <a:sym typeface="Myriad Pro Semibold"/>
                    </a:defRPr>
                  </a:lvl1pPr>
                </a:lstStyle>
                <a:p>
                  <a:pPr/>
                  <a:r>
                    <a:t>6. start</a:t>
                  </a:r>
                </a:p>
              </p:txBody>
            </p:sp>
          </p:grpSp>
        </p:grpSp>
        <p:grpSp>
          <p:nvGrpSpPr>
            <p:cNvPr id="212" name="Group"/>
            <p:cNvGrpSpPr/>
            <p:nvPr/>
          </p:nvGrpSpPr>
          <p:grpSpPr>
            <a:xfrm>
              <a:off x="11039074" y="6643753"/>
              <a:ext cx="3601145" cy="1874309"/>
              <a:chOff x="0" y="0"/>
              <a:chExt cx="3601144" cy="1874308"/>
            </a:xfrm>
          </p:grpSpPr>
          <p:sp>
            <p:nvSpPr>
              <p:cNvPr id="208" name="job"/>
              <p:cNvSpPr/>
              <p:nvPr/>
            </p:nvSpPr>
            <p:spPr>
              <a:xfrm>
                <a:off x="0" y="886949"/>
                <a:ext cx="3601145" cy="987360"/>
              </a:xfrm>
              <a:prstGeom prst="roundRect">
                <a:avLst>
                  <a:gd name="adj" fmla="val 25424"/>
                </a:avLst>
              </a:prstGeom>
              <a:solidFill>
                <a:srgbClr val="DBDD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01600" tIns="101600" rIns="101600" bIns="101600" numCol="1" anchor="ctr">
                <a:noAutofit/>
              </a:bodyPr>
              <a:lstStyle>
                <a:lvl1pPr defTabSz="584200">
                  <a:defRPr sz="4000"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job</a:t>
                </a:r>
              </a:p>
            </p:txBody>
          </p:sp>
          <p:grpSp>
            <p:nvGrpSpPr>
              <p:cNvPr id="211" name="Group"/>
              <p:cNvGrpSpPr/>
              <p:nvPr/>
            </p:nvGrpSpPr>
            <p:grpSpPr>
              <a:xfrm>
                <a:off x="1874308" y="0"/>
                <a:ext cx="1449912" cy="830710"/>
                <a:chOff x="0" y="0"/>
                <a:chExt cx="1449910" cy="830709"/>
              </a:xfrm>
            </p:grpSpPr>
            <p:sp>
              <p:nvSpPr>
                <p:cNvPr id="209" name="Line"/>
                <p:cNvSpPr/>
                <p:nvPr/>
              </p:nvSpPr>
              <p:spPr>
                <a:xfrm flipH="1">
                  <a:off x="-1" y="0"/>
                  <a:ext cx="2" cy="830710"/>
                </a:xfrm>
                <a:prstGeom prst="line">
                  <a:avLst/>
                </a:prstGeom>
                <a:noFill/>
                <a:ln w="63500" cap="flat">
                  <a:solidFill>
                    <a:srgbClr val="008F00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 algn="l" defTabSz="457200">
                    <a:defRPr sz="12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</a:p>
              </p:txBody>
            </p:sp>
            <p:sp>
              <p:nvSpPr>
                <p:cNvPr id="210" name="8. start"/>
                <p:cNvSpPr/>
                <p:nvPr/>
              </p:nvSpPr>
              <p:spPr>
                <a:xfrm>
                  <a:off x="100408" y="48531"/>
                  <a:ext cx="1349503" cy="53886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584200">
                    <a:defRPr sz="2400">
                      <a:solidFill>
                        <a:srgbClr val="008F00"/>
                      </a:solidFill>
                      <a:latin typeface="Myriad Pro Semibold"/>
                      <a:ea typeface="Myriad Pro Semibold"/>
                      <a:cs typeface="Myriad Pro Semibold"/>
                      <a:sym typeface="Myriad Pro Semibold"/>
                    </a:defRPr>
                  </a:lvl1pPr>
                </a:lstStyle>
                <a:p>
                  <a:pPr/>
                  <a:r>
                    <a:t>8. start</a:t>
                  </a:r>
                </a:p>
              </p:txBody>
            </p:sp>
          </p:grpSp>
        </p:grpSp>
        <p:grpSp>
          <p:nvGrpSpPr>
            <p:cNvPr id="215" name="Group"/>
            <p:cNvGrpSpPr/>
            <p:nvPr/>
          </p:nvGrpSpPr>
          <p:grpSpPr>
            <a:xfrm>
              <a:off x="7093655" y="5269818"/>
              <a:ext cx="3880002" cy="553922"/>
              <a:chOff x="0" y="0"/>
              <a:chExt cx="3880000" cy="553920"/>
            </a:xfrm>
          </p:grpSpPr>
          <p:sp>
            <p:nvSpPr>
              <p:cNvPr id="213" name="7. transfer exec, input"/>
              <p:cNvSpPr/>
              <p:nvPr/>
            </p:nvSpPr>
            <p:spPr>
              <a:xfrm>
                <a:off x="-1" y="0"/>
                <a:ext cx="3876607" cy="5388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7. transfer exec, input</a:t>
                </a:r>
              </a:p>
            </p:txBody>
          </p:sp>
          <p:sp>
            <p:nvSpPr>
              <p:cNvPr id="214" name="Line"/>
              <p:cNvSpPr/>
              <p:nvPr/>
            </p:nvSpPr>
            <p:spPr>
              <a:xfrm flipV="1">
                <a:off x="47879" y="553906"/>
                <a:ext cx="3832122" cy="15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18" name="Group"/>
            <p:cNvGrpSpPr/>
            <p:nvPr/>
          </p:nvGrpSpPr>
          <p:grpSpPr>
            <a:xfrm>
              <a:off x="7176648" y="6417374"/>
              <a:ext cx="3797339" cy="562751"/>
              <a:chOff x="0" y="0"/>
              <a:chExt cx="3797337" cy="562750"/>
            </a:xfrm>
          </p:grpSpPr>
          <p:sp>
            <p:nvSpPr>
              <p:cNvPr id="216" name="9. transfer output"/>
              <p:cNvSpPr/>
              <p:nvPr/>
            </p:nvSpPr>
            <p:spPr>
              <a:xfrm>
                <a:off x="393684" y="23886"/>
                <a:ext cx="3182978" cy="5388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584200"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9. transfer output</a:t>
                </a:r>
              </a:p>
            </p:txBody>
          </p:sp>
          <p:sp>
            <p:nvSpPr>
              <p:cNvPr id="217" name="Line"/>
              <p:cNvSpPr/>
              <p:nvPr/>
            </p:nvSpPr>
            <p:spPr>
              <a:xfrm flipH="1">
                <a:off x="0" y="0"/>
                <a:ext cx="3797338" cy="1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  <p:grpSp>
          <p:nvGrpSpPr>
            <p:cNvPr id="222" name="Group"/>
            <p:cNvGrpSpPr/>
            <p:nvPr/>
          </p:nvGrpSpPr>
          <p:grpSpPr>
            <a:xfrm>
              <a:off x="6269564" y="2057803"/>
              <a:ext cx="5119310" cy="1660614"/>
              <a:chOff x="0" y="0"/>
              <a:chExt cx="5119308" cy="1660612"/>
            </a:xfrm>
          </p:grpSpPr>
          <p:sp>
            <p:nvSpPr>
              <p:cNvPr id="219" name="Line"/>
              <p:cNvSpPr/>
              <p:nvPr/>
            </p:nvSpPr>
            <p:spPr>
              <a:xfrm flipH="1">
                <a:off x="0" y="0"/>
                <a:ext cx="715744" cy="1658128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220" name="4. notify of match"/>
              <p:cNvSpPr/>
              <p:nvPr/>
            </p:nvSpPr>
            <p:spPr>
              <a:xfrm>
                <a:off x="299887" y="469667"/>
                <a:ext cx="1857574" cy="76880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defTabSz="584200">
                  <a:lnSpc>
                    <a:spcPct val="70000"/>
                  </a:lnSpc>
                  <a:defRPr sz="2400">
                    <a:solidFill>
                      <a:srgbClr val="941100"/>
                    </a:solidFill>
                    <a:latin typeface="Myriad Pro Semibold"/>
                    <a:ea typeface="Myriad Pro Semibold"/>
                    <a:cs typeface="Myriad Pro Semibold"/>
                    <a:sym typeface="Myriad Pro Semibold"/>
                  </a:defRPr>
                </a:lvl1pPr>
              </a:lstStyle>
              <a:p>
                <a:pPr/>
                <a:r>
                  <a:t>4. notify of match</a:t>
                </a:r>
              </a:p>
            </p:txBody>
          </p:sp>
          <p:sp>
            <p:nvSpPr>
              <p:cNvPr id="221" name="Line"/>
              <p:cNvSpPr/>
              <p:nvPr/>
            </p:nvSpPr>
            <p:spPr>
              <a:xfrm>
                <a:off x="703322" y="8105"/>
                <a:ext cx="4415987" cy="1652508"/>
              </a:xfrm>
              <a:prstGeom prst="line">
                <a:avLst/>
              </a:prstGeom>
              <a:noFill/>
              <a:ln w="63500" cap="flat">
                <a:solidFill>
                  <a:srgbClr val="941100"/>
                </a:solidFill>
                <a:prstDash val="solid"/>
                <a:miter lim="400000"/>
                <a:tail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Automation II: User Workflo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 II: User Workflows</a:t>
            </a:r>
          </a:p>
        </p:txBody>
      </p:sp>
      <p:pic>
        <p:nvPicPr>
          <p:cNvPr id="227" name="wi_casestudy_workflow cropped.png" descr="wi_casestudy_workflow 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0838" y="2717800"/>
            <a:ext cx="18922324" cy="963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ource: Professor Dane Morgan, University of Wisconsin–Madison"/>
          <p:cNvSpPr txBox="1"/>
          <p:nvPr/>
        </p:nvSpPr>
        <p:spPr>
          <a:xfrm>
            <a:off x="15635064" y="12255568"/>
            <a:ext cx="837895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53585F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Source: Professor Dane Morgan, University of Wisconsin–Madison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Automation III: System Mainten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 III: System Maintenance</a:t>
            </a:r>
          </a:p>
        </p:txBody>
      </p:sp>
      <p:pic>
        <p:nvPicPr>
          <p:cNvPr id="232" name="43-ansible-multi-node-deployment-workflow.png" descr="43-ansible-multi-node-deployment-work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0400" y="2717800"/>
            <a:ext cx="15443200" cy="965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Diagram: Justin Weissig, https://sysadmincasts.com/episodes/43-19-minutes-with-ansible-part-1-4"/>
          <p:cNvSpPr txBox="1"/>
          <p:nvPr/>
        </p:nvSpPr>
        <p:spPr>
          <a:xfrm>
            <a:off x="11533472" y="12361439"/>
            <a:ext cx="1255379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53585F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Diagram: Justin Weissig, https://sysadmincasts.com/episodes/43-19-minutes-with-ansible-part-1-4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#3: Submit locally, run global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#3: Submit locally, run globally</a:t>
            </a:r>
          </a:p>
        </p:txBody>
      </p:sp>
      <p:sp>
        <p:nvSpPr>
          <p:cNvPr id="2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he En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End…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244" name="Group"/>
          <p:cNvGrpSpPr/>
          <p:nvPr/>
        </p:nvGrpSpPr>
        <p:grpSpPr>
          <a:xfrm>
            <a:off x="2976757" y="2717800"/>
            <a:ext cx="18430486" cy="9652000"/>
            <a:chOff x="0" y="0"/>
            <a:chExt cx="18430485" cy="9652000"/>
          </a:xfrm>
        </p:grpSpPr>
        <p:pic>
          <p:nvPicPr>
            <p:cNvPr id="24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6999" y="963755"/>
              <a:ext cx="5727990" cy="77244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1" name="kissclipart-nat-network-clipart-network-address-translation-co-9ab261eb10897265.png" descr="kissclipart-nat-network-clipart-network-address-translation-co-9ab261eb1089726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27029" y="0"/>
              <a:ext cx="9903457" cy="9652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2" name="Rectangle"/>
            <p:cNvSpPr/>
            <p:nvPr/>
          </p:nvSpPr>
          <p:spPr>
            <a:xfrm>
              <a:off x="0" y="911805"/>
              <a:ext cx="2005515" cy="52412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245" name="Connection Line"/>
            <p:cNvSpPr/>
            <p:nvPr/>
          </p:nvSpPr>
          <p:spPr>
            <a:xfrm>
              <a:off x="5317836" y="6161108"/>
              <a:ext cx="5911348" cy="238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953" fill="norm" stroke="1" extrusionOk="0">
                  <a:moveTo>
                    <a:pt x="0" y="0"/>
                  </a:moveTo>
                  <a:cubicBezTo>
                    <a:pt x="9918" y="17840"/>
                    <a:pt x="17118" y="21600"/>
                    <a:pt x="21600" y="11281"/>
                  </a:cubicBezTo>
                </a:path>
              </a:pathLst>
            </a:cu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OSG Is Getting Ther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Is Getting There…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686" y="2717800"/>
            <a:ext cx="20756628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2" name="… But It Is Still Complex 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But It Is Still Complex …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7788" y="2717800"/>
            <a:ext cx="13608424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… and Takes a Lot of C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and Takes a Lot of Care</a:t>
            </a:r>
          </a:p>
        </p:txBody>
      </p:sp>
      <p:pic>
        <p:nvPicPr>
          <p:cNvPr id="257" name="PastedGraphic-3.png" descr="PastedGraphic-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1608" y="2717800"/>
            <a:ext cx="14920784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#4: Focus on 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#4: Focus on Users</a:t>
            </a:r>
          </a:p>
        </p:txBody>
      </p:sp>
      <p:sp>
        <p:nvSpPr>
          <p:cNvPr id="2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HTCondor has been driven by what users (you!) need and expect, balanced with core princip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HTCondor has been driven by what users (you!) need and expect, balanced with core principles</a:t>
            </a:r>
          </a:p>
          <a:p>
            <a:pPr>
              <a:spcBef>
                <a:spcPts val="7200"/>
              </a:spcBef>
            </a:pPr>
            <a:r>
              <a:t>In contrast with “If you build it, they will come.”</a:t>
            </a:r>
          </a:p>
          <a:p>
            <a:pPr>
              <a:spcBef>
                <a:spcPts val="7200"/>
              </a:spcBef>
            </a:pPr>
            <a:r>
              <a:t>Example: Edgar Spalding – his early work pushed our abilities to handle large input files (images)</a:t>
            </a:r>
          </a:p>
        </p:txBody>
      </p:sp>
      <p:sp>
        <p:nvSpPr>
          <p:cNvPr id="263" name="User-Centered Design &amp;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User-Centered Design &amp; Development</a:t>
            </a: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7" name="Large Hadron Colli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Large Hadron Collider</a:t>
            </a:r>
          </a:p>
        </p:txBody>
      </p:sp>
      <p:pic>
        <p:nvPicPr>
          <p:cNvPr id="268" name="higgs-discovery-uchicago.jpg" descr="higgs-discovery-uchica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0972" y="2717800"/>
            <a:ext cx="17142056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1" name="IGWN (LIGO-Virgo-Kagr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IGWN (LIGO-Virgo-Kagra)</a:t>
            </a:r>
          </a:p>
        </p:txBody>
      </p:sp>
      <p:pic>
        <p:nvPicPr>
          <p:cNvPr id="272" name="ligo.jpg" descr="lig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2703" y="2717800"/>
            <a:ext cx="12878418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5" name="Event Horizon Telesc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Event Horizon Telescope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2717800"/>
            <a:ext cx="17446697" cy="963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ource: EHT Theory Working Group, CK Chan"/>
          <p:cNvSpPr txBox="1"/>
          <p:nvPr/>
        </p:nvSpPr>
        <p:spPr>
          <a:xfrm>
            <a:off x="18381845" y="12687630"/>
            <a:ext cx="57396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defRPr sz="2400">
                <a:solidFill>
                  <a:srgbClr val="53585F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Source: EHT Theory Working Group, CK Chan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Computing for All of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Computing for All of Science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0" y="2717800"/>
            <a:ext cx="14540090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9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We must adjust to changing times and still hold to unchanging principles.…"/>
          <p:cNvSpPr txBox="1"/>
          <p:nvPr>
            <p:ph type="body" sz="half" idx="4294967295"/>
          </p:nvPr>
        </p:nvSpPr>
        <p:spPr>
          <a:xfrm>
            <a:off x="2438400" y="4659633"/>
            <a:ext cx="19507200" cy="43967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584200">
              <a:lnSpc>
                <a:spcPts val="9000"/>
              </a:lnSpc>
              <a:buSzTx/>
              <a:buNone/>
              <a:defRPr sz="85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We must adjust to changing times and still hold to unchanging principles.</a:t>
            </a:r>
          </a:p>
          <a:p>
            <a:pPr marL="1574800" indent="-1117600" defTabSz="584200">
              <a:lnSpc>
                <a:spcPts val="6400"/>
              </a:lnSpc>
              <a:spcBef>
                <a:spcPts val="2400"/>
              </a:spcBef>
              <a:buChar char="—"/>
              <a:defRPr sz="6300">
                <a:solidFill>
                  <a:srgbClr val="7581C3"/>
                </a:solidFill>
              </a:defRPr>
            </a:pPr>
            <a:r>
              <a:t>Attributed to former U.S. President Jimmy Carter, who attributed it to his high school teacher, Julia Coleman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4" name="Who Is Nex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Next?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9246" y="2717800"/>
            <a:ext cx="17885509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#5: Teach To Fi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#5: Teach To Fish</a:t>
            </a:r>
          </a:p>
        </p:txBody>
      </p:sp>
      <p:sp>
        <p:nvSpPr>
          <p:cNvPr id="2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ive a person a fish and you feed them for a day.…"/>
          <p:cNvSpPr txBox="1"/>
          <p:nvPr>
            <p:ph type="body" sz="half" idx="1"/>
          </p:nvPr>
        </p:nvSpPr>
        <p:spPr>
          <a:xfrm>
            <a:off x="2438400" y="3735622"/>
            <a:ext cx="19507200" cy="6244757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8600"/>
            </a:pPr>
            <a:r>
              <a:t>Give a person a fish and</a:t>
            </a:r>
            <a:br/>
            <a:r>
              <a:t>you feed them for a day.</a:t>
            </a:r>
          </a:p>
          <a:p>
            <a:pPr marL="0" indent="0" algn="ctr">
              <a:spcBef>
                <a:spcPts val="8600"/>
              </a:spcBef>
              <a:buSzTx/>
              <a:buNone/>
              <a:defRPr sz="86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Teach a person to fish and</a:t>
            </a:r>
          </a:p>
          <a:p>
            <a:pPr marL="0" indent="0" algn="ctr">
              <a:buSzTx/>
              <a:buNone/>
              <a:defRPr sz="86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you feed them for a lifetime.</a:t>
            </a:r>
          </a:p>
        </p:txBody>
      </p:sp>
      <p:sp>
        <p:nvSpPr>
          <p:cNvPr id="291" name="Teach To Fis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Teach To Fish</a:t>
            </a:r>
          </a:p>
        </p:txBody>
      </p:sp>
      <p:sp>
        <p:nvSpPr>
          <p:cNvPr id="2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purs innov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08659" indent="-708659" defTabSz="764024">
              <a:defRPr b="1" sz="6696"/>
            </a:pPr>
            <a:r>
              <a:t>Spurs innovation</a:t>
            </a:r>
          </a:p>
          <a:p>
            <a:pPr lvl="1" marL="1417319" indent="-708659" defTabSz="764024">
              <a:spcBef>
                <a:spcPts val="1600"/>
              </a:spcBef>
              <a:defRPr sz="6045"/>
            </a:pPr>
            <a:r>
              <a:t>Researchers who understand their own computing tools can see ways to innovate and make discoveries</a:t>
            </a:r>
          </a:p>
          <a:p>
            <a:pPr lvl="1" marL="1417319" indent="-708659" defTabSz="764024">
              <a:spcBef>
                <a:spcPts val="1600"/>
              </a:spcBef>
              <a:defRPr sz="6045"/>
            </a:pPr>
            <a:r>
              <a:t>For example, our Showcase speakers!</a:t>
            </a:r>
          </a:p>
          <a:p>
            <a:pPr marL="708659" indent="-708659" defTabSz="764024">
              <a:spcBef>
                <a:spcPts val="3300"/>
              </a:spcBef>
              <a:defRPr b="1" sz="6696"/>
            </a:pPr>
            <a:r>
              <a:t>Multiplies effort</a:t>
            </a:r>
          </a:p>
          <a:p>
            <a:pPr lvl="1" marL="1417319" indent="-708659" defTabSz="764024">
              <a:spcBef>
                <a:spcPts val="1600"/>
              </a:spcBef>
              <a:defRPr sz="6045"/>
            </a:pPr>
            <a:r>
              <a:t>By teaching researchers (</a:t>
            </a:r>
            <a:r>
              <a:rPr i="1">
                <a:latin typeface="Myriad Pro Semibold"/>
                <a:ea typeface="Myriad Pro Semibold"/>
                <a:cs typeface="Myriad Pro Semibold"/>
                <a:sym typeface="Myriad Pro Semibold"/>
              </a:rPr>
              <a:t>you!</a:t>
            </a:r>
            <a:r>
              <a:t>) to solve computing challenges, we can help many people with few staff</a:t>
            </a:r>
          </a:p>
          <a:p>
            <a:pPr lvl="1" marL="1417319" indent="-708659" defTabSz="764024">
              <a:spcBef>
                <a:spcPts val="1600"/>
              </a:spcBef>
              <a:defRPr sz="6045"/>
            </a:pPr>
            <a:r>
              <a:t>And if you teach </a:t>
            </a:r>
            <a:r>
              <a:rPr i="1">
                <a:latin typeface="Myriad Pro Semibold"/>
                <a:ea typeface="Myriad Pro Semibold"/>
                <a:cs typeface="Myriad Pro Semibold"/>
                <a:sym typeface="Myriad Pro Semibold"/>
              </a:rPr>
              <a:t>others</a:t>
            </a:r>
            <a:r>
              <a:t> (in your lab, etc.), our effort becomes exponentially powerful</a:t>
            </a:r>
          </a:p>
        </p:txBody>
      </p:sp>
      <p:sp>
        <p:nvSpPr>
          <p:cNvPr id="295" name="What Does “Teach to Fish” Mean for U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“Teach to Fish” Mean for Us?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375 new OSG Connect accounts in past year (each with initial consultation, at least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400"/>
              </a:spcBef>
            </a:pPr>
            <a:r>
              <a:rPr b="1"/>
              <a:t>375</a:t>
            </a:r>
            <a:r>
              <a:t> new OSG Connect accounts in past year</a:t>
            </a:r>
            <a:br/>
            <a:r>
              <a:t>(each with initial consultation, at least)</a:t>
            </a:r>
          </a:p>
          <a:p>
            <a:pPr>
              <a:spcBef>
                <a:spcPts val="2400"/>
              </a:spcBef>
            </a:pPr>
            <a:r>
              <a:rPr b="1"/>
              <a:t>80</a:t>
            </a:r>
            <a:r>
              <a:t> tickets (support, ) in past quarter</a:t>
            </a:r>
          </a:p>
          <a:p>
            <a:pPr>
              <a:spcBef>
                <a:spcPts val="2400"/>
              </a:spcBef>
            </a:pPr>
            <a:r>
              <a:rPr b="1"/>
              <a:t>26</a:t>
            </a:r>
            <a:r>
              <a:t> institutions engaged in past quarter</a:t>
            </a:r>
          </a:p>
          <a:p>
            <a:pPr>
              <a:spcBef>
                <a:spcPts val="2400"/>
              </a:spcBef>
            </a:pPr>
            <a:r>
              <a:rPr b="1"/>
              <a:t>20</a:t>
            </a:r>
            <a:r>
              <a:t> visits to office hours in past quarter</a:t>
            </a:r>
          </a:p>
          <a:p>
            <a:pPr>
              <a:spcBef>
                <a:spcPts val="7200"/>
              </a:spcBef>
            </a:pPr>
            <a:r>
              <a:t>All with just </a:t>
            </a:r>
            <a:r>
              <a:rPr b="1"/>
              <a:t>2.5 FTEs</a:t>
            </a:r>
            <a:r>
              <a:t> over five people!</a:t>
            </a:r>
          </a:p>
        </p:txBody>
      </p:sp>
      <p:sp>
        <p:nvSpPr>
          <p:cNvPr id="299" name="Some Statistics on OSG Facili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Statistics on OSG Facilitation</a:t>
            </a:r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… And The Begin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 And The Beginning</a:t>
            </a:r>
          </a:p>
        </p:txBody>
      </p:sp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etting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Resources</a:t>
            </a:r>
          </a:p>
        </p:txBody>
      </p:sp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erver or cluster in your la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Server or cluster in your lab</a:t>
            </a:r>
          </a:p>
          <a:p>
            <a:pPr marL="1016000" indent="-1016000">
              <a:buSzPct val="75000"/>
              <a:buChar char="👍"/>
            </a:pPr>
            <a:r>
              <a:t>Not your laptop, control everything</a:t>
            </a:r>
          </a:p>
          <a:p>
            <a:pPr marL="1016000" indent="-1016000">
              <a:buSzPct val="75000"/>
              <a:buChar char="👎"/>
            </a:pPr>
            <a:r>
              <a:t>Buy and maintain it, not a lot of resources</a:t>
            </a:r>
          </a:p>
        </p:txBody>
      </p:sp>
      <p:sp>
        <p:nvSpPr>
          <p:cNvPr id="309" name="Free Resources – In Your 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In Your Lab</a:t>
            </a:r>
          </a:p>
        </p:txBody>
      </p:sp>
      <p:sp>
        <p:nvSpPr>
          <p:cNvPr id="3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7875" r="0" b="14012"/>
          <a:stretch>
            <a:fillRect/>
          </a:stretch>
        </p:blipFill>
        <p:spPr>
          <a:xfrm>
            <a:off x="4572000" y="6721234"/>
            <a:ext cx="15240000" cy="5690073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https://images.abmx.com/30/3004/abmx_3004_1_1200.jpg"/>
          <p:cNvSpPr txBox="1"/>
          <p:nvPr/>
        </p:nvSpPr>
        <p:spPr>
          <a:xfrm>
            <a:off x="16272660" y="12577528"/>
            <a:ext cx="7715531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https://images.abmx.com/30/3004/abmx_3004_1_1200.jpg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Department or campus clus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Department or campus cluster</a:t>
            </a:r>
          </a:p>
          <a:p>
            <a:pPr marL="1016000" indent="-1016000">
              <a:buSzPct val="75000"/>
              <a:buChar char="👍"/>
            </a:pPr>
            <a:r>
              <a:t>No/low direct costs, local help</a:t>
            </a:r>
          </a:p>
          <a:p>
            <a:pPr marL="1016000" indent="-1016000">
              <a:buSzPct val="75000"/>
              <a:buChar char="👎"/>
            </a:pPr>
            <a:r>
              <a:t>Shared; maybe Slurm, PBS/Torque, LSF…</a:t>
            </a:r>
          </a:p>
          <a:p>
            <a:pPr lvl="1" marL="0" indent="0">
              <a:buSzTx/>
              <a:buNone/>
              <a:defRPr sz="7200"/>
            </a:pPr>
          </a:p>
          <a:p>
            <a:pPr lvl="1" marL="0" indent="0">
              <a:buSzTx/>
              <a:buNone/>
              <a:defRPr sz="7200"/>
            </a:pPr>
            <a:r>
              <a:t>No campus cluster? Talk to CIO!</a:t>
            </a:r>
          </a:p>
          <a:p>
            <a:pPr lvl="1" marL="0" indent="0">
              <a:buSzTx/>
              <a:buNone/>
              <a:defRPr sz="7200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Note!</a:t>
            </a:r>
            <a:r>
              <a:t> NSF CC* Compute awards</a:t>
            </a:r>
          </a:p>
          <a:p>
            <a:pPr lvl="1" marL="0" indent="0">
              <a:buSzTx/>
              <a:buNone/>
              <a:defRPr sz="4200"/>
            </a:pPr>
            <a:r>
              <a:t>https://www.nsf.gov/pubs/2021/nsf21528/nsf21528.htm</a:t>
            </a:r>
          </a:p>
        </p:txBody>
      </p:sp>
      <p:sp>
        <p:nvSpPr>
          <p:cNvPr id="315" name="Free Resources – Local Clu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Local Cluster</a:t>
            </a:r>
          </a:p>
        </p:txBody>
      </p:sp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1223" y="1889521"/>
            <a:ext cx="11213298" cy="1121329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https://www.pngall.com/wp-content/uploads/5/Server-Rack-PNG-Free-Image.png"/>
          <p:cNvSpPr txBox="1"/>
          <p:nvPr/>
        </p:nvSpPr>
        <p:spPr>
          <a:xfrm>
            <a:off x="13629429" y="12106851"/>
            <a:ext cx="10584918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https://www.pngall.com/wp-content/uploads/5/Server-Rack-PNG-Free-Image.png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ollabora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Collaborators</a:t>
            </a:r>
          </a:p>
          <a:p>
            <a:pPr marL="1016000" indent="-1016000">
              <a:buSzPct val="75000"/>
              <a:buChar char="👍"/>
            </a:pPr>
            <a:r>
              <a:t>No/low direct costs, may be tailored to project</a:t>
            </a:r>
          </a:p>
          <a:p>
            <a:pPr marL="1016000" indent="-1016000">
              <a:buSzPct val="75000"/>
              <a:buChar char="👎"/>
            </a:pPr>
            <a:r>
              <a:t>Shared, project-specific, hard to come by</a:t>
            </a:r>
          </a:p>
        </p:txBody>
      </p:sp>
      <p:sp>
        <p:nvSpPr>
          <p:cNvPr id="321" name="Free Resources – Collabo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Collaborators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270" r="0" b="0"/>
          <a:stretch>
            <a:fillRect/>
          </a:stretch>
        </p:blipFill>
        <p:spPr>
          <a:xfrm>
            <a:off x="3315692" y="6972702"/>
            <a:ext cx="17752447" cy="4621325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https://www.dunescience.org/about-the-collaboration/"/>
          <p:cNvSpPr txBox="1"/>
          <p:nvPr/>
        </p:nvSpPr>
        <p:spPr>
          <a:xfrm>
            <a:off x="8596363" y="11680309"/>
            <a:ext cx="7191274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https://www.dunescience.org/about-the-collaboration/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Wh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Why?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cience Gateways (e.g., web front-end to a clust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Science Gateways</a:t>
            </a:r>
            <a:r>
              <a:t> (e.g., web front-end to a cluster)</a:t>
            </a:r>
          </a:p>
          <a:p>
            <a:pPr marL="1016000" indent="-1016000">
              <a:buSzPct val="75000"/>
              <a:buChar char="👍"/>
            </a:pPr>
            <a:r>
              <a:t>Easy to use, no/low cost</a:t>
            </a:r>
          </a:p>
          <a:p>
            <a:pPr marL="1016000" indent="-1016000">
              <a:buSzPct val="75000"/>
              <a:buChar char="👎"/>
            </a:pPr>
            <a:r>
              <a:t>Only for pre-defined use cases</a:t>
            </a:r>
          </a:p>
        </p:txBody>
      </p:sp>
      <p:sp>
        <p:nvSpPr>
          <p:cNvPr id="327" name="Free Resources – Science Gate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Science Gateways</a:t>
            </a:r>
          </a:p>
        </p:txBody>
      </p:sp>
      <p:sp>
        <p:nvSpPr>
          <p:cNvPr id="3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0039" y="6874211"/>
            <a:ext cx="7603922" cy="5012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ommercial clouds (Amazon, Google, Microsoft, …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2940" indent="-662940" defTabSz="714732">
              <a:defRPr sz="6264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Commercial clouds</a:t>
            </a:r>
            <a:r>
              <a:rPr sz="5568"/>
              <a:t> </a:t>
            </a:r>
            <a:r>
              <a:rPr i="1" sz="5568">
                <a:latin typeface="Myriad Pro Light"/>
                <a:ea typeface="Myriad Pro Light"/>
                <a:cs typeface="Myriad Pro Light"/>
                <a:sym typeface="Myriad Pro Light"/>
              </a:rPr>
              <a:t>(Amazon, Google, Microsoft, …)</a:t>
            </a:r>
          </a:p>
          <a:p>
            <a:pPr lvl="1" marL="1436369" indent="-773430" defTabSz="714732">
              <a:buSzPct val="75000"/>
              <a:buChar char="👍"/>
              <a:defRPr sz="5655"/>
            </a:pPr>
            <a:r>
              <a:t>Don’t own, high availability, many options (e.g., GPUs), …</a:t>
            </a:r>
          </a:p>
          <a:p>
            <a:pPr lvl="1" marL="1436369" indent="-773430" defTabSz="714732">
              <a:buSzPct val="75000"/>
              <a:buChar char="👎"/>
              <a:defRPr sz="5655"/>
            </a:pPr>
            <a:r>
              <a:t>Pay/hour, data out may be costly; challenging to manage</a:t>
            </a:r>
          </a:p>
          <a:p>
            <a:pPr marL="662940" indent="-662940" defTabSz="714732">
              <a:spcBef>
                <a:spcPts val="3400"/>
              </a:spcBef>
              <a:defRPr sz="6264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Managed clouds</a:t>
            </a:r>
            <a:r>
              <a:t> </a:t>
            </a:r>
            <a:r>
              <a:rPr i="1" sz="5568">
                <a:latin typeface="Myriad Pro Light"/>
                <a:ea typeface="Myriad Pro Light"/>
                <a:cs typeface="Myriad Pro Light"/>
                <a:sym typeface="Myriad Pro Light"/>
              </a:rPr>
              <a:t>(Azure CycleCloud, Globus Genomics, …)</a:t>
            </a:r>
            <a:endParaRPr i="1" sz="5568">
              <a:latin typeface="Myriad Pro Light"/>
              <a:ea typeface="Myriad Pro Light"/>
              <a:cs typeface="Myriad Pro Light"/>
              <a:sym typeface="Myriad Pro Light"/>
            </a:endParaRPr>
          </a:p>
          <a:p>
            <a:pPr lvl="1" marL="1436369" indent="-773430" defTabSz="714732">
              <a:buSzPct val="75000"/>
              <a:buChar char="👍"/>
              <a:defRPr sz="5655"/>
            </a:pPr>
            <a:r>
              <a:t>As above, but </a:t>
            </a:r>
            <a:r>
              <a:rPr i="1"/>
              <a:t>less</a:t>
            </a:r>
            <a:r>
              <a:t> to manage</a:t>
            </a:r>
          </a:p>
          <a:p>
            <a:pPr lvl="1" marL="1436369" indent="-773430" defTabSz="714732">
              <a:buSzPct val="75000"/>
              <a:buChar char="👎"/>
              <a:defRPr sz="5655"/>
            </a:pPr>
            <a:r>
              <a:t>Costs more (paying someone to manage), fewer options?</a:t>
            </a:r>
          </a:p>
          <a:p>
            <a:pPr marL="662940" indent="-662940" defTabSz="714732">
              <a:spcBef>
                <a:spcPts val="3400"/>
              </a:spcBef>
              <a:defRPr sz="6264"/>
            </a:pPr>
            <a:r>
              <a:t>But keep commercial options in mind:</a:t>
            </a:r>
          </a:p>
          <a:p>
            <a:pPr lvl="1" marL="1325880" indent="-662940" defTabSz="714732">
              <a:defRPr sz="5655"/>
            </a:pPr>
            <a:r>
              <a:t>Credits may be available</a:t>
            </a:r>
          </a:p>
          <a:p>
            <a:pPr lvl="1" marL="1325880" indent="-662940" defTabSz="714732">
              <a:defRPr sz="5655"/>
            </a:pPr>
            <a:r>
              <a:t>May be able to write into grants</a:t>
            </a:r>
          </a:p>
          <a:p>
            <a:pPr lvl="1" marL="1325880" indent="-662940" defTabSz="714732">
              <a:defRPr sz="5655"/>
            </a:pPr>
            <a:r>
              <a:t>May be helpful for burst of activity (e.g., for a deadline)</a:t>
            </a:r>
          </a:p>
        </p:txBody>
      </p:sp>
      <p:sp>
        <p:nvSpPr>
          <p:cNvPr id="332" name="Commer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Commercial Resources</a:t>
            </a:r>
          </a:p>
        </p:txBody>
      </p:sp>
      <p:sp>
        <p:nvSpPr>
          <p:cNvPr id="3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he PATh Facility is a purpose-built, national-scale dHTC resource meant to deliver computational capacity to NSF researche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The </a:t>
            </a:r>
            <a:r>
              <a:rPr b="1"/>
              <a:t>PATh Facility</a:t>
            </a:r>
            <a:r>
              <a:t> is a purpose-built, national-scale dHTC resource meant to deliver computational capacity to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NSF</a:t>
            </a:r>
            <a:r>
              <a:t> researchers</a:t>
            </a:r>
          </a:p>
          <a:p>
            <a:pPr>
              <a:spcBef>
                <a:spcPts val="7200"/>
              </a:spcBef>
            </a:pPr>
            <a:r>
              <a:t>New in 2022!</a:t>
            </a:r>
          </a:p>
          <a:p>
            <a:pPr/>
            <a:r>
              <a:t>Can apply for credits – existing or new NSF award</a:t>
            </a:r>
          </a:p>
          <a:p>
            <a:pPr/>
            <a:r>
              <a:t>Credits go toward dedicated dHTC resources</a:t>
            </a:r>
          </a:p>
          <a:p>
            <a:pPr/>
            <a:r>
              <a:t>See </a:t>
            </a:r>
            <a:r>
              <a:rPr u="sng">
                <a:hlinkClick r:id="rId2" invalidUrl="" action="" tgtFrame="" tooltip="" history="1" highlightClick="0" endSnd="0"/>
              </a:rPr>
              <a:t>PATh website</a:t>
            </a:r>
            <a:r>
              <a:t> and NSF DCL 22-051 for more:</a:t>
            </a:r>
            <a:br/>
            <a:r>
              <a:rPr u="sng">
                <a:latin typeface="Myriad Pro Condensed"/>
                <a:ea typeface="Myriad Pro Condensed"/>
                <a:cs typeface="Myriad Pro Condensed"/>
                <a:sym typeface="Myriad Pro Condensed"/>
                <a:hlinkClick r:id="" invalidUrl="" action="ppaction://hlinkshowjump?jump=nextslide" tgtFrame="" tooltip="" history="1" highlightClick="0" endSnd="0"/>
              </a:rPr>
              <a:t>https://www.nsf.gov/pubs/2022/nsf22051/nsf22051.jsp</a:t>
            </a:r>
          </a:p>
        </p:txBody>
      </p:sp>
      <p:sp>
        <p:nvSpPr>
          <p:cNvPr id="336" name="PATh Fac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 Facility</a:t>
            </a:r>
          </a:p>
        </p:txBody>
      </p:sp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05600" y="5047139"/>
            <a:ext cx="2540000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learn.chtc.wisc.edu – may keep for ~1 yea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learn.chtc.wisc.edu</a:t>
            </a:r>
            <a:r>
              <a:t> – may keep for ~1 year</a:t>
            </a:r>
          </a:p>
          <a:p>
            <a:pPr lvl="1"/>
            <a:r>
              <a:t>We will warn you before removing account</a:t>
            </a:r>
          </a:p>
          <a:p>
            <a:pPr>
              <a:spcBef>
                <a:spcPts val="3600"/>
              </a:spcBef>
            </a:pPr>
            <a:r>
              <a:rPr b="1"/>
              <a:t>OSG Connect</a:t>
            </a:r>
            <a:r>
              <a:t> account</a:t>
            </a:r>
          </a:p>
          <a:p>
            <a:pPr lvl="1"/>
            <a:r>
              <a:t>If just created for School, temporary (~1 month)</a:t>
            </a:r>
          </a:p>
          <a:p>
            <a:pPr lvl="1"/>
            <a:r>
              <a:t>But, just take easy steps to convert to full account</a:t>
            </a:r>
          </a:p>
          <a:p>
            <a:pPr lvl="1"/>
            <a:r>
              <a:t>See School website:</a:t>
            </a:r>
            <a:br/>
            <a:r>
              <a:rPr u="sng">
                <a:latin typeface="Myriad Pro Condensed"/>
                <a:ea typeface="Myriad Pro Condensed"/>
                <a:cs typeface="Myriad Pro Condensed"/>
                <a:sym typeface="Myriad Pro Condensed"/>
                <a:hlinkClick r:id="rId2" invalidUrl="" action="" tgtFrame="" tooltip="" history="1" highlightClick="0" endSnd="0"/>
              </a:rPr>
              <a:t>https://osg-htc.org/user-school-2022/logistics/projects/</a:t>
            </a:r>
          </a:p>
          <a:p>
            <a:pPr>
              <a:spcBef>
                <a:spcPts val="3600"/>
              </a:spcBef>
            </a:pPr>
            <a:r>
              <a:t>Remember that Access Points are not backed up!</a:t>
            </a:r>
          </a:p>
        </p:txBody>
      </p:sp>
      <p:sp>
        <p:nvSpPr>
          <p:cNvPr id="341" name="Your School Accou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School Accounts</a:t>
            </a:r>
          </a:p>
        </p:txBody>
      </p:sp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taying in Tou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Staying in Touch</a:t>
            </a:r>
          </a:p>
        </p:txBody>
      </p:sp>
      <p:sp>
        <p:nvSpPr>
          <p:cNvPr id="3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For OSG Connect, Connect Client, OSG sites…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9140" indent="-739140" defTabSz="796885">
              <a:defRPr sz="6984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For OSG Connect, Connect Client, OSG sites…</a:t>
            </a:r>
          </a:p>
          <a:p>
            <a:pPr lvl="1" marL="1557879" indent="-818739" defTabSz="796885">
              <a:defRPr sz="5238"/>
            </a:pPr>
            <a:r>
              <a:rPr u="sng">
                <a:hlinkClick r:id="rId2" invalidUrl="" action="" tgtFrame="" tooltip="" history="1" highlightClick="0" endSnd="0"/>
              </a:rPr>
              <a:t>user-support@opensciencegrid.org</a:t>
            </a:r>
          </a:p>
          <a:p>
            <a:pPr lvl="1" marL="1557879" indent="-818739" defTabSz="796885">
              <a:defRPr sz="5238"/>
            </a:pPr>
            <a:r>
              <a:t>Reaches the OSG Research Computing Facilitators</a:t>
            </a:r>
          </a:p>
          <a:p>
            <a:pPr marL="739140" indent="-739140" defTabSz="796885">
              <a:spcBef>
                <a:spcPts val="6500"/>
              </a:spcBef>
              <a:defRPr sz="6984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For learn, CHTC, and anything else</a:t>
            </a:r>
          </a:p>
          <a:p>
            <a:pPr lvl="1" marL="1478280" indent="-739140" defTabSz="796885">
              <a:defRPr sz="5238"/>
            </a:pPr>
            <a:r>
              <a:rPr u="sng">
                <a:hlinkClick r:id="rId3" invalidUrl="" action="" tgtFrame="" tooltip="" history="1" highlightClick="0" endSnd="0"/>
              </a:rPr>
              <a:t>user-school@opensciencegrid.org</a:t>
            </a:r>
          </a:p>
          <a:p>
            <a:pPr lvl="1" marL="1478280" indent="-739140" defTabSz="796885">
              <a:defRPr sz="5238"/>
            </a:pPr>
            <a:r>
              <a:t>Reaches Tim and Christina… and indirectly, many others</a:t>
            </a:r>
          </a:p>
          <a:p>
            <a:pPr marL="739140" indent="-739140" defTabSz="796885">
              <a:spcBef>
                <a:spcPts val="6500"/>
              </a:spcBef>
              <a:defRPr sz="6984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Any time, for any reason, email us directly:</a:t>
            </a:r>
          </a:p>
          <a:p>
            <a:pPr lvl="1" marL="1478280" indent="-739140" defTabSz="796885">
              <a:defRPr sz="5238"/>
            </a:pPr>
            <a:r>
              <a:t>Tim Cartwright &lt;</a:t>
            </a:r>
            <a:r>
              <a:rPr u="sng">
                <a:hlinkClick r:id="rId4" invalidUrl="" action="" tgtFrame="" tooltip="" history="1" highlightClick="0" endSnd="0"/>
              </a:rPr>
              <a:t>cat@cs.wisc.edu</a:t>
            </a:r>
            <a:r>
              <a:t>&gt;</a:t>
            </a:r>
          </a:p>
          <a:p>
            <a:pPr lvl="1" marL="1478280" indent="-739140" defTabSz="796885">
              <a:defRPr sz="5238"/>
            </a:pPr>
            <a:r>
              <a:t>Christina Koch &lt;</a:t>
            </a:r>
            <a:r>
              <a:rPr u="sng">
                <a:hlinkClick r:id="rId5" invalidUrl="" action="" tgtFrame="" tooltip="" history="1" highlightClick="0" endSnd="0"/>
              </a:rPr>
              <a:t>ckoch5@wisc.edu</a:t>
            </a:r>
            <a:r>
              <a:t>&gt;</a:t>
            </a:r>
          </a:p>
        </p:txBody>
      </p:sp>
      <p:sp>
        <p:nvSpPr>
          <p:cNvPr id="348" name="How to Reach 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Reach Us</a:t>
            </a:r>
          </a:p>
        </p:txBody>
      </p:sp>
      <p:sp>
        <p:nvSpPr>
          <p:cNvPr id="3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Websit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88669">
              <a:buSzTx/>
              <a:buNone/>
              <a:defRPr b="1" sz="6911"/>
            </a:pPr>
            <a:r>
              <a:t>Websites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htcondor.org	</a:t>
            </a:r>
            <a:r>
              <a:rPr>
                <a:solidFill>
                  <a:srgbClr val="8F8FBF"/>
                </a:solidFill>
              </a:rPr>
              <a:t>HTCondor homepage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htcondor.org/manual	</a:t>
            </a:r>
            <a:r>
              <a:rPr>
                <a:solidFill>
                  <a:srgbClr val="8F8FBF"/>
                </a:solidFill>
              </a:rPr>
              <a:t>HTCondor manual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www.opensciencegrid.org	</a:t>
            </a:r>
            <a:r>
              <a:rPr>
                <a:solidFill>
                  <a:srgbClr val="8F8FBF"/>
                </a:solidFill>
              </a:rPr>
              <a:t>OSG homepage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support.opensciencegrid.org	</a:t>
            </a:r>
            <a:r>
              <a:rPr>
                <a:solidFill>
                  <a:srgbClr val="8F8FBF"/>
                </a:solidFill>
              </a:rPr>
              <a:t>Forums, docs, support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osgconnect.net	</a:t>
            </a:r>
            <a:r>
              <a:rPr>
                <a:solidFill>
                  <a:srgbClr val="8F8FBF"/>
                </a:solidFill>
              </a:rPr>
              <a:t>OSG Connect</a:t>
            </a:r>
            <a:endParaRPr>
              <a:solidFill>
                <a:srgbClr val="8F8FBF"/>
              </a:solidFill>
            </a:endParaRP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chtc.cs.wisc.edu	</a:t>
            </a:r>
            <a:r>
              <a:rPr>
                <a:solidFill>
                  <a:srgbClr val="8F8FBF"/>
                </a:solidFill>
              </a:rPr>
              <a:t>CHTC Website</a:t>
            </a:r>
            <a:endParaRPr>
              <a:latin typeface="Myriad Pro Semibold Condensed"/>
              <a:ea typeface="Myriad Pro Semibold Condensed"/>
              <a:cs typeface="Myriad Pro Semibold Condensed"/>
              <a:sym typeface="Myriad Pro Semibold Condensed"/>
            </a:endParaRP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chtc.cs.wisc.edu/guides	</a:t>
            </a:r>
            <a:r>
              <a:rPr>
                <a:solidFill>
                  <a:srgbClr val="8F8FBF"/>
                </a:solidFill>
              </a:rPr>
              <a:t>CHTC How-To Guides</a:t>
            </a:r>
          </a:p>
          <a:p>
            <a:pPr marL="0" indent="0" defTabSz="788669">
              <a:spcBef>
                <a:spcPts val="4000"/>
              </a:spcBef>
              <a:buSzTx/>
              <a:buNone/>
              <a:defRPr b="1" sz="6911"/>
            </a:pPr>
            <a:r>
              <a:t>Mailing Lists</a:t>
            </a: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user-school@opensciencegrid.org	</a:t>
            </a:r>
            <a:r>
              <a:rPr>
                <a:solidFill>
                  <a:srgbClr val="8F8FBF"/>
                </a:solidFill>
              </a:rPr>
              <a:t>will remain</a:t>
            </a:r>
            <a:endParaRPr>
              <a:solidFill>
                <a:srgbClr val="8F8FBF"/>
              </a:solidFill>
            </a:endParaRPr>
          </a:p>
          <a:p>
            <a:pPr marL="0" indent="0" defTabSz="788669">
              <a:lnSpc>
                <a:spcPts val="6000"/>
              </a:lnSpc>
              <a:buSzTx/>
              <a:buNone/>
              <a:tabLst>
                <a:tab pos="13982700" algn="r"/>
              </a:tabLst>
              <a:defRPr sz="4800"/>
            </a:pPr>
            <a:r>
              <a:rPr>
                <a:latin typeface="Myriad Pro Semibold Condensed"/>
                <a:ea typeface="Myriad Pro Semibold Condensed"/>
                <a:cs typeface="Myriad Pro Semibold Condensed"/>
                <a:sym typeface="Myriad Pro Semibold Condensed"/>
              </a:rPr>
              <a:t>help@opensciencegrid.org	</a:t>
            </a:r>
            <a:r>
              <a:rPr>
                <a:solidFill>
                  <a:srgbClr val="8F8FBF"/>
                </a:solidFill>
              </a:rPr>
              <a:t>general OSG help</a:t>
            </a:r>
          </a:p>
        </p:txBody>
      </p:sp>
      <p:sp>
        <p:nvSpPr>
          <p:cNvPr id="352" name="Online Suppo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Online Support</a:t>
            </a:r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OSG All-Hands Meet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OSG All-Hands Meeting</a:t>
            </a:r>
          </a:p>
          <a:p>
            <a:pPr lvl="1"/>
            <a:r>
              <a:t>Traditionally in March, likely moving for 2023</a:t>
            </a:r>
          </a:p>
          <a:p>
            <a:pPr lvl="1"/>
            <a:r>
              <a:t>David Swanson Award =&gt; former School participant</a:t>
            </a:r>
          </a:p>
          <a:p>
            <a:pPr>
              <a:spcBef>
                <a:spcPts val="3600"/>
              </a:spcBef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HTCondor Week</a:t>
            </a:r>
          </a:p>
          <a:p>
            <a:pPr>
              <a:spcBef>
                <a:spcPts val="3600"/>
              </a:spcBef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European HTCondor Workshop</a:t>
            </a:r>
          </a:p>
        </p:txBody>
      </p:sp>
      <p:sp>
        <p:nvSpPr>
          <p:cNvPr id="356" name="Meeting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Meetings</a:t>
            </a:r>
          </a:p>
        </p:txBody>
      </p:sp>
      <p:sp>
        <p:nvSpPr>
          <p:cNvPr id="3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Final Logi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 Logistics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3" name="Saturday Mo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Saturday Morning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4214" y="2717800"/>
            <a:ext cx="13795573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Gartner Hype Cyc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Gartner Hype Cycle</a:t>
            </a:r>
          </a:p>
        </p:txBody>
      </p:sp>
      <p:sp>
        <p:nvSpPr>
          <p:cNvPr id="117" name="Source: https://emtemp.gcom.cloud/ngw/globalassets/en/newsroom/images/graphs/hc-emerging-tech-2021.png"/>
          <p:cNvSpPr txBox="1"/>
          <p:nvPr/>
        </p:nvSpPr>
        <p:spPr>
          <a:xfrm>
            <a:off x="15948857" y="12729813"/>
            <a:ext cx="8082739" cy="24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defTabSz="584200">
              <a:defRPr sz="1800">
                <a:solidFill>
                  <a:srgbClr val="53585F"/>
                </a:solidFill>
                <a:latin typeface="Myriad Pro Condensed"/>
                <a:ea typeface="Myriad Pro Condensed"/>
                <a:cs typeface="Myriad Pro Condensed"/>
                <a:sym typeface="Myriad Pro Condensed"/>
              </a:defRPr>
            </a:lvl1pPr>
          </a:lstStyle>
          <a:p>
            <a:pPr/>
            <a:r>
              <a:t>Source: https://emtemp.gcom.cloud/ngw/globalassets/en/newsroom/images/graphs/hc-emerging-tech-2021.png</a:t>
            </a:r>
          </a:p>
        </p:txBody>
      </p:sp>
      <p:pic>
        <p:nvPicPr>
          <p:cNvPr id="118" name="hc-emerging-tech-2021 - cropped.png" descr="hc-emerging-tech-2021 - 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423" y="1886743"/>
            <a:ext cx="18693154" cy="10625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ransportation emails went out toda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9140" indent="-739140" defTabSz="796885">
              <a:defRPr sz="6984"/>
            </a:pPr>
            <a:r>
              <a:t>Transportation emails went out today</a:t>
            </a:r>
          </a:p>
          <a:p>
            <a:pPr lvl="1" marL="1478280" indent="-739140" defTabSz="796885">
              <a:defRPr sz="6305"/>
            </a:pPr>
            <a:r>
              <a:t>Most people will take taxi/rideshare</a:t>
            </a:r>
          </a:p>
          <a:p>
            <a:pPr lvl="1" marL="1478280" indent="-739140" defTabSz="796885">
              <a:defRPr sz="6305"/>
            </a:pPr>
            <a:r>
              <a:t>Payer should write down who shared the ride</a:t>
            </a:r>
          </a:p>
          <a:p>
            <a:pPr marL="739140" indent="-739140" defTabSz="796885">
              <a:spcBef>
                <a:spcPts val="2300"/>
              </a:spcBef>
              <a:defRPr sz="6984"/>
            </a:pPr>
            <a:r>
              <a:t>Remember the travel advice page:</a:t>
            </a:r>
            <a:br/>
            <a:r>
              <a:rPr u="sng">
                <a:latin typeface="Myriad Pro Condensed"/>
                <a:ea typeface="Myriad Pro Condensed"/>
                <a:cs typeface="Myriad Pro Condensed"/>
                <a:sym typeface="Myriad Pro Condensed"/>
                <a:hlinkClick r:id="rId2" invalidUrl="" action="" tgtFrame="" tooltip="" history="1" highlightClick="0" endSnd="0"/>
              </a:rPr>
              <a:t>https://osg-htc.org/user-school-2022/logistics/travel-advice/</a:t>
            </a:r>
          </a:p>
          <a:p>
            <a:pPr marL="739140" indent="-739140" defTabSz="796885">
              <a:spcBef>
                <a:spcPts val="2300"/>
              </a:spcBef>
              <a:defRPr sz="6984"/>
            </a:pPr>
            <a:r>
              <a:t>If you encounter issues:</a:t>
            </a:r>
          </a:p>
          <a:p>
            <a:pPr lvl="1" marL="1478280" indent="-739140" defTabSz="796885">
              <a:defRPr sz="6305"/>
            </a:pPr>
            <a:r>
              <a:t>Try the airline first</a:t>
            </a:r>
          </a:p>
          <a:p>
            <a:pPr lvl="1" marL="1478280" indent="-739140" defTabSz="796885">
              <a:defRPr sz="6305"/>
            </a:pPr>
            <a:r>
              <a:t>Call Travel Inc. if necessary (we are charged $18)</a:t>
            </a:r>
          </a:p>
          <a:p>
            <a:pPr lvl="1" marL="1478280" indent="-739140" defTabSz="796885">
              <a:defRPr sz="6305"/>
            </a:pPr>
            <a:r>
              <a:t>Let us know (if you want to and have time)</a:t>
            </a:r>
          </a:p>
        </p:txBody>
      </p:sp>
      <p:sp>
        <p:nvSpPr>
          <p:cNvPr id="367" name="Trav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Travel</a:t>
            </a:r>
          </a:p>
        </p:txBody>
      </p:sp>
      <p:sp>
        <p:nvSpPr>
          <p:cNvPr id="3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What can be reimbursed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78179" indent="-678179" defTabSz="731162">
              <a:defRPr sz="6408"/>
            </a:pPr>
            <a:r>
              <a:t>What can be reimbursed?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Bus fare to/from Madison (if you paid)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Taxi or rideshare to/from Madison airport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Driving mileage, </a:t>
            </a:r>
            <a:r>
              <a:rPr i="1"/>
              <a:t>if prearranged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Dinners (Sunday – Thursday), up to $30 each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Other </a:t>
            </a:r>
            <a:r>
              <a:rPr i="1"/>
              <a:t>prearranged</a:t>
            </a:r>
            <a:r>
              <a:t> things</a:t>
            </a:r>
          </a:p>
          <a:p>
            <a:pPr lvl="1" marL="1356359" indent="-678179" defTabSz="731162">
              <a:spcBef>
                <a:spcPts val="800"/>
              </a:spcBef>
              <a:defRPr sz="5785"/>
            </a:pPr>
            <a:r>
              <a:t>It is best to have actual receipts</a:t>
            </a:r>
          </a:p>
          <a:p>
            <a:pPr marL="678179" indent="-678179" defTabSz="731162">
              <a:spcBef>
                <a:spcPts val="6000"/>
              </a:spcBef>
              <a:defRPr sz="6408"/>
            </a:pPr>
            <a:r>
              <a:t>How to get reimbursed?</a:t>
            </a:r>
            <a:br/>
            <a:r>
              <a:rPr u="sng">
                <a:latin typeface="Myriad Pro Condensed"/>
                <a:ea typeface="Myriad Pro Condensed"/>
                <a:cs typeface="Myriad Pro Condensed"/>
                <a:sym typeface="Myriad Pro Condensed"/>
                <a:hlinkClick r:id="rId2" invalidUrl="" action="" tgtFrame="" tooltip="" history="1" highlightClick="0" endSnd="0"/>
              </a:rPr>
              <a:t>https://osg-htc.org/user-school-2022/logistics/reimbursements/</a:t>
            </a:r>
          </a:p>
        </p:txBody>
      </p:sp>
      <p:sp>
        <p:nvSpPr>
          <p:cNvPr id="371" name="Reimburs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Reimbursements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imilar to the lightning talks, but writt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Similar to the lightning talks, but written</a:t>
            </a:r>
          </a:p>
          <a:p>
            <a:pPr lvl="1">
              <a:defRPr sz="5400"/>
            </a:pPr>
            <a:r>
              <a:t>Basic summary of current research work</a:t>
            </a:r>
          </a:p>
          <a:p>
            <a:pPr lvl="1">
              <a:defRPr sz="5400"/>
            </a:pPr>
            <a:r>
              <a:t>One key computational challenge</a:t>
            </a:r>
          </a:p>
          <a:p>
            <a:pPr lvl="1">
              <a:defRPr sz="5400"/>
            </a:pPr>
            <a:r>
              <a:t>How will you apply new knowledge &amp; skills to research?</a:t>
            </a:r>
          </a:p>
          <a:p>
            <a:pPr marL="687916" indent="-687916">
              <a:spcBef>
                <a:spcPts val="3600"/>
              </a:spcBef>
            </a:pPr>
            <a:r>
              <a:t>Due by the end of August</a:t>
            </a:r>
          </a:p>
          <a:p>
            <a:pPr marL="687916" indent="-687916">
              <a:spcBef>
                <a:spcPts val="3600"/>
              </a:spcBef>
            </a:pPr>
            <a:r>
              <a:t>Submit to School mailing list for review</a:t>
            </a:r>
          </a:p>
        </p:txBody>
      </p:sp>
      <p:sp>
        <p:nvSpPr>
          <p:cNvPr id="375" name="Short Essay (If No Lightning Talk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Short Essay (If No Lightning Talk)</a:t>
            </a:r>
          </a:p>
        </p:txBody>
      </p:sp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orw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Forward</a:t>
            </a:r>
          </a:p>
        </p:txBody>
      </p:sp>
      <p:sp>
        <p:nvSpPr>
          <p:cNvPr id="3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hc-emerging-tech-2021 - cropped.png" descr="hc-emerging-tech-2021 - cropp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423" y="1886743"/>
            <a:ext cx="18693154" cy="10625584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Temper Hype With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Temper Hype With Principles</a:t>
            </a:r>
          </a:p>
        </p:txBody>
      </p:sp>
      <p:grpSp>
        <p:nvGrpSpPr>
          <p:cNvPr id="386" name="Group"/>
          <p:cNvGrpSpPr/>
          <p:nvPr/>
        </p:nvGrpSpPr>
        <p:grpSpPr>
          <a:xfrm>
            <a:off x="6891498" y="2111640"/>
            <a:ext cx="3721114" cy="3721113"/>
            <a:chOff x="0" y="0"/>
            <a:chExt cx="3721112" cy="3721112"/>
          </a:xfrm>
        </p:grpSpPr>
        <p:sp>
          <p:nvSpPr>
            <p:cNvPr id="384" name="Circle"/>
            <p:cNvSpPr/>
            <p:nvPr/>
          </p:nvSpPr>
          <p:spPr>
            <a:xfrm>
              <a:off x="0" y="0"/>
              <a:ext cx="3721113" cy="3721113"/>
            </a:xfrm>
            <a:prstGeom prst="ellipse">
              <a:avLst/>
            </a:prstGeom>
            <a:noFill/>
            <a:ln w="2540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385" name="Line"/>
            <p:cNvSpPr/>
            <p:nvPr/>
          </p:nvSpPr>
          <p:spPr>
            <a:xfrm flipV="1">
              <a:off x="459767" y="459767"/>
              <a:ext cx="2801578" cy="2801578"/>
            </a:xfrm>
            <a:prstGeom prst="line">
              <a:avLst/>
            </a:prstGeom>
            <a:noFill/>
            <a:ln w="254000" cap="flat">
              <a:solidFill>
                <a:srgbClr val="FF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584200">
                <a:defRPr sz="4000">
                  <a:solidFill>
                    <a:srgbClr val="FFFFFF"/>
                  </a:solidFill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We are driven by user needs and expectations, plus our principles…"/>
          <p:cNvSpPr txBox="1"/>
          <p:nvPr>
            <p:ph type="body" sz="half" idx="1"/>
          </p:nvPr>
        </p:nvSpPr>
        <p:spPr>
          <a:xfrm>
            <a:off x="2438400" y="2718593"/>
            <a:ext cx="13251018" cy="9644064"/>
          </a:xfrm>
          <a:prstGeom prst="rect">
            <a:avLst/>
          </a:prstGeom>
        </p:spPr>
        <p:txBody>
          <a:bodyPr/>
          <a:lstStyle/>
          <a:p>
            <a:pPr marL="692727" indent="-692727">
              <a:spcBef>
                <a:spcPts val="7200"/>
              </a:spcBef>
            </a:pPr>
            <a:r>
              <a:t>We are driven by user needs and expectations, plus our principles</a:t>
            </a:r>
          </a:p>
          <a:p>
            <a:pPr marL="692727" indent="-692727">
              <a:spcBef>
                <a:spcPts val="7200"/>
              </a:spcBef>
            </a:pPr>
            <a:r>
              <a:t>So push us to help make your research possible</a:t>
            </a:r>
          </a:p>
          <a:p>
            <a:pPr marL="692727" indent="-692727">
              <a:spcBef>
                <a:spcPts val="7200"/>
              </a:spcBef>
            </a:pPr>
            <a:r>
              <a:t>And we may push on you to take your work even further!</a:t>
            </a:r>
          </a:p>
        </p:txBody>
      </p:sp>
      <p:sp>
        <p:nvSpPr>
          <p:cNvPr id="389" name="How to Work With U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Work With Us</a:t>
            </a:r>
          </a:p>
        </p:txBody>
      </p:sp>
      <p:sp>
        <p:nvSpPr>
          <p:cNvPr id="3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1" name="safety-sign-two-way.jpg" descr="safety-sign-two-way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28835" y="3824769"/>
            <a:ext cx="6066463" cy="6066462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Photo: SafetySign.com"/>
          <p:cNvSpPr txBox="1"/>
          <p:nvPr/>
        </p:nvSpPr>
        <p:spPr>
          <a:xfrm rot="18900000">
            <a:off x="20122476" y="8439690"/>
            <a:ext cx="2056919" cy="343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1600">
                <a:solidFill>
                  <a:srgbClr val="53585F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Photo: SafetySign.com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5" name="Be Part of the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 Part of the Community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5392" y="2717800"/>
            <a:ext cx="20013023" cy="9639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Don’t let computing be a barrier to your science!"/>
          <p:cNvSpPr txBox="1"/>
          <p:nvPr>
            <p:ph type="title"/>
          </p:nvPr>
        </p:nvSpPr>
        <p:spPr>
          <a:xfrm>
            <a:off x="2438400" y="4511382"/>
            <a:ext cx="19507200" cy="4693236"/>
          </a:xfrm>
          <a:prstGeom prst="rect">
            <a:avLst/>
          </a:prstGeom>
        </p:spPr>
        <p:txBody>
          <a:bodyPr/>
          <a:lstStyle/>
          <a:p>
            <a:pPr algn="ctr"/>
            <a:r>
              <a:t>Don’t let computing be</a:t>
            </a:r>
            <a:br/>
            <a:r>
              <a:t>a barrier to your science!</a:t>
            </a:r>
          </a:p>
        </p:txBody>
      </p:sp>
      <p:sp>
        <p:nvSpPr>
          <p:cNvPr id="3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HANK YOU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  <p:sp>
        <p:nvSpPr>
          <p:cNvPr id="4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Union South, Industry Room and outside…"/>
          <p:cNvSpPr txBox="1"/>
          <p:nvPr>
            <p:ph type="body" sz="half" idx="1"/>
          </p:nvPr>
        </p:nvSpPr>
        <p:spPr>
          <a:xfrm>
            <a:off x="2438400" y="4990007"/>
            <a:ext cx="19507200" cy="3735986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b="1"/>
            </a:pPr>
            <a:r>
              <a:t>Union South, Industry Room and outside</a:t>
            </a:r>
          </a:p>
          <a:p>
            <a:pPr marL="0" indent="0" algn="ctr">
              <a:buSzTx/>
              <a:buNone/>
            </a:pPr>
            <a:r>
              <a:t>(3rd floor)</a:t>
            </a:r>
          </a:p>
          <a:p>
            <a:pPr marL="0" indent="0" algn="ctr">
              <a:spcBef>
                <a:spcPts val="3600"/>
              </a:spcBef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6:30 p.m.</a:t>
            </a:r>
          </a:p>
        </p:txBody>
      </p:sp>
      <p:sp>
        <p:nvSpPr>
          <p:cNvPr id="405" name="Closing Din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Closing Dinner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1" name="Recent Paradigm Shif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Recent Paradigm Shifts</a:t>
            </a:r>
          </a:p>
        </p:txBody>
      </p:sp>
      <p:sp>
        <p:nvSpPr>
          <p:cNvPr id="122" name="1970s Computing capacity packaged and sold in small units…"/>
          <p:cNvSpPr txBox="1"/>
          <p:nvPr>
            <p:ph type="body" sz="half" idx="4294967295"/>
          </p:nvPr>
        </p:nvSpPr>
        <p:spPr>
          <a:xfrm>
            <a:off x="2438400" y="2717800"/>
            <a:ext cx="12004744" cy="96393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946400" indent="-2946400" defTabSz="584200">
              <a:spcBef>
                <a:spcPts val="2400"/>
              </a:spcBef>
              <a:buSzTx/>
              <a:buNone/>
            </a:pPr>
            <a:r>
              <a:rPr b="1"/>
              <a:t>1970s</a:t>
            </a:r>
            <a:r>
              <a:t>	Computing capacity packaged and sold in small units</a:t>
            </a:r>
          </a:p>
          <a:p>
            <a:pPr marL="2946400" indent="-2946400" defTabSz="584200">
              <a:spcBef>
                <a:spcPts val="4800"/>
              </a:spcBef>
              <a:buSzTx/>
              <a:buNone/>
            </a:pPr>
            <a:r>
              <a:rPr b="1"/>
              <a:t>2000s</a:t>
            </a:r>
            <a:r>
              <a:t>	Computing capacity available to lease by the minute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02840" y="2793431"/>
            <a:ext cx="5274666" cy="29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9246" y="6849237"/>
            <a:ext cx="2309774" cy="1382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09246" y="8513401"/>
            <a:ext cx="6250043" cy="963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85122" y="6856758"/>
            <a:ext cx="3332252" cy="96323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BUT: Principles haven’t changed with these shifts!"/>
          <p:cNvSpPr txBox="1"/>
          <p:nvPr/>
        </p:nvSpPr>
        <p:spPr>
          <a:xfrm>
            <a:off x="2381868" y="10984528"/>
            <a:ext cx="19620264" cy="909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l" defTabSz="584200">
              <a:defRPr sz="7200">
                <a:solidFill>
                  <a:srgbClr val="011993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rPr b="1"/>
              <a:t>BUT:</a:t>
            </a:r>
            <a:r>
              <a:t> Principles haven’t changed with these shifts!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his work was supported by NSF grants MPS-1148698, OAC-1836650, and OAC-2030508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This work was supported by NSF grants MPS-1148698, OAC-1836650, and OAC-2030508</a:t>
            </a:r>
          </a:p>
        </p:txBody>
      </p:sp>
      <p:sp>
        <p:nvSpPr>
          <p:cNvPr id="409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Acknowledgements</a:t>
            </a:r>
          </a:p>
        </p:txBody>
      </p:sp>
      <p:sp>
        <p:nvSpPr>
          <p:cNvPr id="4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0" name="A Brief History of HT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History of HTC</a:t>
            </a:r>
          </a:p>
        </p:txBody>
      </p:sp>
      <p:graphicFrame>
        <p:nvGraphicFramePr>
          <p:cNvPr id="131" name="Table"/>
          <p:cNvGraphicFramePr/>
          <p:nvPr/>
        </p:nvGraphicFramePr>
        <p:xfrm>
          <a:off x="3581617" y="2180774"/>
          <a:ext cx="17220766" cy="107047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{8F44A2F1-9E1F-4B54-A3A2-5F16C0AD49E2}</a:tableStyleId>
              </a:tblPr>
              <a:tblGrid>
                <a:gridCol w="2091577"/>
                <a:gridCol w="15129188"/>
              </a:tblGrid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1983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Miron Livny completes Ph.D. thesis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1985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First Condor deployment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1992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Completed run of 250,000 jobs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1994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LHC approved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1996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Introduced “High Throughput Computing”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2000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Start of Trillium project (PPDG + GriPhyN + iVDGL)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2004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Start of EGEE (Enabling Grids for E-sciencE)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2005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Start of Open Science Grid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2009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LHC Run 1 begins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2010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i="1"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Perspectives on Grid Computing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2010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Start of EGI (née European Grid Initiative)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2012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LHC detects Higgs boson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2015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LIGO detects first binary black hole merger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2017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First release of HTCondor Annex, to work with clouds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rgbClr val="D6D6D6">
                        <a:alpha val="30000"/>
                      </a:srgbClr>
                    </a:solidFill>
                  </a:tcPr>
                </a:tc>
              </a:tr>
              <a:tr h="711958"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2022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lnSpc>
                          <a:spcPts val="3600"/>
                        </a:lnSpc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PATh Facility deployed</a:t>
                      </a: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ome Princip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Principles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#1: Unity and Autonom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#1: Unity and Autonomy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yriad Pro"/>
        <a:ea typeface="Myriad Pro"/>
        <a:cs typeface="Myriad Pro"/>
      </a:majorFont>
      <a:minorFont>
        <a:latin typeface="Myriad Pro"/>
        <a:ea typeface="Myriad Pro"/>
        <a:cs typeface="Myriad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yriad Pro"/>
        <a:ea typeface="Myriad Pro"/>
        <a:cs typeface="Myriad Pro"/>
      </a:majorFont>
      <a:minorFont>
        <a:latin typeface="Myriad Pro"/>
        <a:ea typeface="Myriad Pro"/>
        <a:cs typeface="Myriad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